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85" r:id="rId4"/>
    <p:sldMasterId id="2147483694" r:id="rId5"/>
  </p:sldMasterIdLst>
  <p:notesMasterIdLst>
    <p:notesMasterId r:id="rId38"/>
  </p:notesMasterIdLst>
  <p:sldIdLst>
    <p:sldId id="415" r:id="rId6"/>
    <p:sldId id="418" r:id="rId7"/>
    <p:sldId id="427" r:id="rId8"/>
    <p:sldId id="421" r:id="rId9"/>
    <p:sldId id="422" r:id="rId10"/>
    <p:sldId id="425" r:id="rId11"/>
    <p:sldId id="315" r:id="rId12"/>
    <p:sldId id="426" r:id="rId13"/>
    <p:sldId id="430" r:id="rId14"/>
    <p:sldId id="432" r:id="rId15"/>
    <p:sldId id="434" r:id="rId16"/>
    <p:sldId id="435" r:id="rId17"/>
    <p:sldId id="294" r:id="rId18"/>
    <p:sldId id="436" r:id="rId19"/>
    <p:sldId id="393" r:id="rId20"/>
    <p:sldId id="439" r:id="rId21"/>
    <p:sldId id="437" r:id="rId22"/>
    <p:sldId id="442" r:id="rId23"/>
    <p:sldId id="440" r:id="rId24"/>
    <p:sldId id="444" r:id="rId25"/>
    <p:sldId id="445" r:id="rId26"/>
    <p:sldId id="454" r:id="rId27"/>
    <p:sldId id="441" r:id="rId28"/>
    <p:sldId id="380" r:id="rId29"/>
    <p:sldId id="447" r:id="rId30"/>
    <p:sldId id="448" r:id="rId31"/>
    <p:sldId id="290" r:id="rId32"/>
    <p:sldId id="458" r:id="rId33"/>
    <p:sldId id="456" r:id="rId34"/>
    <p:sldId id="451" r:id="rId35"/>
    <p:sldId id="453" r:id="rId36"/>
    <p:sldId id="45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tan Harris" initials="TH" lastIdx="3" clrIdx="0">
    <p:extLst>
      <p:ext uri="{19B8F6BF-5375-455C-9EA6-DF929625EA0E}">
        <p15:presenceInfo xmlns:p15="http://schemas.microsoft.com/office/powerpoint/2012/main" userId="S::tlharris@cityofboise.org::ff97156d-9f6b-4fa3-8998-667e0daa1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62662" autoAdjust="0"/>
  </p:normalViewPr>
  <p:slideViewPr>
    <p:cSldViewPr snapToGrid="0">
      <p:cViewPr varScale="1">
        <p:scale>
          <a:sx n="57" d="100"/>
          <a:sy n="57" d="100"/>
        </p:scale>
        <p:origin x="78" y="3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3T10:24:37.348" idx="3">
    <p:pos x="-462" y="83"/>
    <p:text>Weather is a specific event—like a rainstorm or hot day—that happens over a few hours, days or weeks. Climate is the average weather conditions in a place over 30 years or more. NASA has observed that Earth's climate is getting warmer.</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B9BE0-2E62-41B4-851D-8337B51DF3F8}"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2D612BC2-211E-436B-8AB6-4C5ACAD314C3}">
      <dgm:prSet/>
      <dgm:spPr/>
      <dgm:t>
        <a:bodyPr/>
        <a:lstStyle/>
        <a:p>
          <a:r>
            <a:rPr lang="en-US" b="1" dirty="0"/>
            <a:t>Grab your pencil and meteorology notebook</a:t>
          </a:r>
        </a:p>
      </dgm:t>
    </dgm:pt>
    <dgm:pt modelId="{0F20F30E-7C32-423B-9FA1-5BC6462CD400}" type="parTrans" cxnId="{1C7992D8-5B58-4626-AF86-CC5966B09B0F}">
      <dgm:prSet/>
      <dgm:spPr/>
      <dgm:t>
        <a:bodyPr/>
        <a:lstStyle/>
        <a:p>
          <a:endParaRPr lang="en-US"/>
        </a:p>
      </dgm:t>
    </dgm:pt>
    <dgm:pt modelId="{525CCEC7-38FB-4E05-BBAF-5B364E5B3DE2}" type="sibTrans" cxnId="{1C7992D8-5B58-4626-AF86-CC5966B09B0F}">
      <dgm:prSet/>
      <dgm:spPr/>
      <dgm:t>
        <a:bodyPr/>
        <a:lstStyle/>
        <a:p>
          <a:endParaRPr lang="en-US"/>
        </a:p>
      </dgm:t>
    </dgm:pt>
    <dgm:pt modelId="{F7957FB7-30F9-4C6F-BD03-A5E1275BA2E2}">
      <dgm:prSet/>
      <dgm:spPr/>
      <dgm:t>
        <a:bodyPr/>
        <a:lstStyle/>
        <a:p>
          <a:r>
            <a:rPr lang="en-US" b="1" dirty="0"/>
            <a:t>Observe the weather and use the thermometer and windsock</a:t>
          </a:r>
        </a:p>
      </dgm:t>
    </dgm:pt>
    <dgm:pt modelId="{6C1E5F37-AE30-4B29-920C-D235EC74B6F3}" type="parTrans" cxnId="{227342D8-9FA8-48D7-A1E4-1E01CDA44A21}">
      <dgm:prSet/>
      <dgm:spPr/>
      <dgm:t>
        <a:bodyPr/>
        <a:lstStyle/>
        <a:p>
          <a:endParaRPr lang="en-US"/>
        </a:p>
      </dgm:t>
    </dgm:pt>
    <dgm:pt modelId="{C08EEBD7-3382-4F3F-9DBE-8A871D4039B0}" type="sibTrans" cxnId="{227342D8-9FA8-48D7-A1E4-1E01CDA44A21}">
      <dgm:prSet/>
      <dgm:spPr/>
      <dgm:t>
        <a:bodyPr/>
        <a:lstStyle/>
        <a:p>
          <a:endParaRPr lang="en-US"/>
        </a:p>
      </dgm:t>
    </dgm:pt>
    <dgm:pt modelId="{BDB707F1-2F5D-465E-9DA9-7D552851A8B7}">
      <dgm:prSet/>
      <dgm:spPr/>
      <dgm:t>
        <a:bodyPr/>
        <a:lstStyle/>
        <a:p>
          <a:r>
            <a:rPr lang="en-US" b="1" dirty="0"/>
            <a:t>Record the weather conditions you see and feel in your notebook</a:t>
          </a:r>
        </a:p>
      </dgm:t>
    </dgm:pt>
    <dgm:pt modelId="{3F4695D4-F6CF-4FBF-9CC3-73B7877942DC}" type="parTrans" cxnId="{181EC2DA-0870-45FD-B104-0F68BE71B419}">
      <dgm:prSet/>
      <dgm:spPr/>
      <dgm:t>
        <a:bodyPr/>
        <a:lstStyle/>
        <a:p>
          <a:endParaRPr lang="en-US"/>
        </a:p>
      </dgm:t>
    </dgm:pt>
    <dgm:pt modelId="{EBD8E379-D766-41F2-B249-461E54B91C79}" type="sibTrans" cxnId="{181EC2DA-0870-45FD-B104-0F68BE71B419}">
      <dgm:prSet/>
      <dgm:spPr/>
      <dgm:t>
        <a:bodyPr/>
        <a:lstStyle/>
        <a:p>
          <a:endParaRPr lang="en-US"/>
        </a:p>
      </dgm:t>
    </dgm:pt>
    <dgm:pt modelId="{1764D055-8A77-41EF-9FAF-9D7C3D8E856B}">
      <dgm:prSet/>
      <dgm:spPr/>
      <dgm:t>
        <a:bodyPr/>
        <a:lstStyle/>
        <a:p>
          <a:r>
            <a:rPr lang="en-US" b="1" dirty="0"/>
            <a:t>You’ll have 5 minutes to complete this activity. </a:t>
          </a:r>
        </a:p>
      </dgm:t>
    </dgm:pt>
    <dgm:pt modelId="{39827B96-C952-470B-B39E-CA272FE502F4}" type="parTrans" cxnId="{66C40935-BE53-4FFB-9A32-8D9DCDB2FE26}">
      <dgm:prSet/>
      <dgm:spPr/>
      <dgm:t>
        <a:bodyPr/>
        <a:lstStyle/>
        <a:p>
          <a:endParaRPr lang="en-US"/>
        </a:p>
      </dgm:t>
    </dgm:pt>
    <dgm:pt modelId="{102579BB-A289-4946-8BF9-3F52EAFD461C}" type="sibTrans" cxnId="{66C40935-BE53-4FFB-9A32-8D9DCDB2FE26}">
      <dgm:prSet/>
      <dgm:spPr/>
      <dgm:t>
        <a:bodyPr/>
        <a:lstStyle/>
        <a:p>
          <a:endParaRPr lang="en-US"/>
        </a:p>
      </dgm:t>
    </dgm:pt>
    <dgm:pt modelId="{3D6D8105-1769-4D03-B6C4-97240A648211}" type="pres">
      <dgm:prSet presAssocID="{463B9BE0-2E62-41B4-851D-8337B51DF3F8}" presName="root" presStyleCnt="0">
        <dgm:presLayoutVars>
          <dgm:dir/>
          <dgm:resizeHandles val="exact"/>
        </dgm:presLayoutVars>
      </dgm:prSet>
      <dgm:spPr/>
    </dgm:pt>
    <dgm:pt modelId="{DA3B85D8-7234-4D72-BBB0-CF7EEC10E123}" type="pres">
      <dgm:prSet presAssocID="{2D612BC2-211E-436B-8AB6-4C5ACAD314C3}" presName="compNode" presStyleCnt="0"/>
      <dgm:spPr/>
    </dgm:pt>
    <dgm:pt modelId="{8E750FC0-2888-49CD-9E0D-E9F37272415D}" type="pres">
      <dgm:prSet presAssocID="{2D612BC2-211E-436B-8AB6-4C5ACAD314C3}" presName="bgRect" presStyleLbl="bgShp" presStyleIdx="0" presStyleCnt="4"/>
      <dgm:spPr/>
    </dgm:pt>
    <dgm:pt modelId="{55286D58-7D4A-4BB1-93F7-73D478B0EA32}" type="pres">
      <dgm:prSet presAssocID="{2D612BC2-211E-436B-8AB6-4C5ACAD31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33383B8C-1E71-4D07-A290-5CF87CE26C76}" type="pres">
      <dgm:prSet presAssocID="{2D612BC2-211E-436B-8AB6-4C5ACAD314C3}" presName="spaceRect" presStyleCnt="0"/>
      <dgm:spPr/>
    </dgm:pt>
    <dgm:pt modelId="{D2DA0C1D-F26F-419D-AFC5-2B75B9156F13}" type="pres">
      <dgm:prSet presAssocID="{2D612BC2-211E-436B-8AB6-4C5ACAD314C3}" presName="parTx" presStyleLbl="revTx" presStyleIdx="0" presStyleCnt="4">
        <dgm:presLayoutVars>
          <dgm:chMax val="0"/>
          <dgm:chPref val="0"/>
        </dgm:presLayoutVars>
      </dgm:prSet>
      <dgm:spPr/>
    </dgm:pt>
    <dgm:pt modelId="{C812A62C-3E66-4932-B38F-BBD2357B5BF4}" type="pres">
      <dgm:prSet presAssocID="{525CCEC7-38FB-4E05-BBAF-5B364E5B3DE2}" presName="sibTrans" presStyleCnt="0"/>
      <dgm:spPr/>
    </dgm:pt>
    <dgm:pt modelId="{5390587F-6ECB-4EFC-B241-A70DBE78E0F8}" type="pres">
      <dgm:prSet presAssocID="{F7957FB7-30F9-4C6F-BD03-A5E1275BA2E2}" presName="compNode" presStyleCnt="0"/>
      <dgm:spPr/>
    </dgm:pt>
    <dgm:pt modelId="{6CCBEA22-27DF-407D-A1F1-53830D859A01}" type="pres">
      <dgm:prSet presAssocID="{F7957FB7-30F9-4C6F-BD03-A5E1275BA2E2}" presName="bgRect" presStyleLbl="bgShp" presStyleIdx="1" presStyleCnt="4"/>
      <dgm:spPr/>
    </dgm:pt>
    <dgm:pt modelId="{94963CA4-A6A6-48CD-AF1F-D76EA7192012}" type="pres">
      <dgm:prSet presAssocID="{F7957FB7-30F9-4C6F-BD03-A5E1275BA2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ermometer"/>
        </a:ext>
      </dgm:extLst>
    </dgm:pt>
    <dgm:pt modelId="{3BC28736-50FB-44DA-9D12-3FA115AFAAEE}" type="pres">
      <dgm:prSet presAssocID="{F7957FB7-30F9-4C6F-BD03-A5E1275BA2E2}" presName="spaceRect" presStyleCnt="0"/>
      <dgm:spPr/>
    </dgm:pt>
    <dgm:pt modelId="{1F10FD66-CC60-4CF0-8615-9E7BCC3E1958}" type="pres">
      <dgm:prSet presAssocID="{F7957FB7-30F9-4C6F-BD03-A5E1275BA2E2}" presName="parTx" presStyleLbl="revTx" presStyleIdx="1" presStyleCnt="4">
        <dgm:presLayoutVars>
          <dgm:chMax val="0"/>
          <dgm:chPref val="0"/>
        </dgm:presLayoutVars>
      </dgm:prSet>
      <dgm:spPr/>
    </dgm:pt>
    <dgm:pt modelId="{8D0D34D4-2C7A-4C4D-B69C-4A93108C6D0E}" type="pres">
      <dgm:prSet presAssocID="{C08EEBD7-3382-4F3F-9DBE-8A871D4039B0}" presName="sibTrans" presStyleCnt="0"/>
      <dgm:spPr/>
    </dgm:pt>
    <dgm:pt modelId="{D6E1D6EE-2F39-4D37-872A-0F5AA40CEDBB}" type="pres">
      <dgm:prSet presAssocID="{BDB707F1-2F5D-465E-9DA9-7D552851A8B7}" presName="compNode" presStyleCnt="0"/>
      <dgm:spPr/>
    </dgm:pt>
    <dgm:pt modelId="{4372987D-A291-4DA5-AAC6-A8881133A204}" type="pres">
      <dgm:prSet presAssocID="{BDB707F1-2F5D-465E-9DA9-7D552851A8B7}" presName="bgRect" presStyleLbl="bgShp" presStyleIdx="2" presStyleCnt="4"/>
      <dgm:spPr/>
    </dgm:pt>
    <dgm:pt modelId="{FC81AE39-DE1E-4442-9E5A-076577F7A272}" type="pres">
      <dgm:prSet presAssocID="{BDB707F1-2F5D-465E-9DA9-7D552851A8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in"/>
        </a:ext>
      </dgm:extLst>
    </dgm:pt>
    <dgm:pt modelId="{34107E1C-E038-4DFD-A34E-87DBBF0BE611}" type="pres">
      <dgm:prSet presAssocID="{BDB707F1-2F5D-465E-9DA9-7D552851A8B7}" presName="spaceRect" presStyleCnt="0"/>
      <dgm:spPr/>
    </dgm:pt>
    <dgm:pt modelId="{609D94BA-2FDC-463C-8D09-53921A053213}" type="pres">
      <dgm:prSet presAssocID="{BDB707F1-2F5D-465E-9DA9-7D552851A8B7}" presName="parTx" presStyleLbl="revTx" presStyleIdx="2" presStyleCnt="4">
        <dgm:presLayoutVars>
          <dgm:chMax val="0"/>
          <dgm:chPref val="0"/>
        </dgm:presLayoutVars>
      </dgm:prSet>
      <dgm:spPr/>
    </dgm:pt>
    <dgm:pt modelId="{6091040F-BAB3-4AC1-8F2C-72ECDD3CB6B0}" type="pres">
      <dgm:prSet presAssocID="{EBD8E379-D766-41F2-B249-461E54B91C79}" presName="sibTrans" presStyleCnt="0"/>
      <dgm:spPr/>
    </dgm:pt>
    <dgm:pt modelId="{92FBFB7B-F9A5-407A-A9F6-D1F8C736FACD}" type="pres">
      <dgm:prSet presAssocID="{1764D055-8A77-41EF-9FAF-9D7C3D8E856B}" presName="compNode" presStyleCnt="0"/>
      <dgm:spPr/>
    </dgm:pt>
    <dgm:pt modelId="{F0486FE0-3156-4BF6-A30E-9FDD2E03BAC3}" type="pres">
      <dgm:prSet presAssocID="{1764D055-8A77-41EF-9FAF-9D7C3D8E856B}" presName="bgRect" presStyleLbl="bgShp" presStyleIdx="3" presStyleCnt="4"/>
      <dgm:spPr/>
    </dgm:pt>
    <dgm:pt modelId="{48F90810-1047-49D2-AB5C-966D20EA4754}" type="pres">
      <dgm:prSet presAssocID="{1764D055-8A77-41EF-9FAF-9D7C3D8E856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EC9576D3-57EB-4688-806D-1B460DBFC17E}" type="pres">
      <dgm:prSet presAssocID="{1764D055-8A77-41EF-9FAF-9D7C3D8E856B}" presName="spaceRect" presStyleCnt="0"/>
      <dgm:spPr/>
    </dgm:pt>
    <dgm:pt modelId="{58EBEDC8-BDD5-42A3-96DB-66A29A8DADA5}" type="pres">
      <dgm:prSet presAssocID="{1764D055-8A77-41EF-9FAF-9D7C3D8E856B}" presName="parTx" presStyleLbl="revTx" presStyleIdx="3" presStyleCnt="4">
        <dgm:presLayoutVars>
          <dgm:chMax val="0"/>
          <dgm:chPref val="0"/>
        </dgm:presLayoutVars>
      </dgm:prSet>
      <dgm:spPr/>
    </dgm:pt>
  </dgm:ptLst>
  <dgm:cxnLst>
    <dgm:cxn modelId="{9DD0780A-543A-419C-934C-B3E1301CF431}" type="presOf" srcId="{463B9BE0-2E62-41B4-851D-8337B51DF3F8}" destId="{3D6D8105-1769-4D03-B6C4-97240A648211}" srcOrd="0" destOrd="0" presId="urn:microsoft.com/office/officeart/2018/2/layout/IconVerticalSolidList"/>
    <dgm:cxn modelId="{F8BCC71A-CD1B-4D5E-89A3-F56CC94C5581}" type="presOf" srcId="{2D612BC2-211E-436B-8AB6-4C5ACAD314C3}" destId="{D2DA0C1D-F26F-419D-AFC5-2B75B9156F13}" srcOrd="0" destOrd="0" presId="urn:microsoft.com/office/officeart/2018/2/layout/IconVerticalSolidList"/>
    <dgm:cxn modelId="{66C40935-BE53-4FFB-9A32-8D9DCDB2FE26}" srcId="{463B9BE0-2E62-41B4-851D-8337B51DF3F8}" destId="{1764D055-8A77-41EF-9FAF-9D7C3D8E856B}" srcOrd="3" destOrd="0" parTransId="{39827B96-C952-470B-B39E-CA272FE502F4}" sibTransId="{102579BB-A289-4946-8BF9-3F52EAFD461C}"/>
    <dgm:cxn modelId="{8CE922A7-7633-4014-B668-A0D165E3307F}" type="presOf" srcId="{F7957FB7-30F9-4C6F-BD03-A5E1275BA2E2}" destId="{1F10FD66-CC60-4CF0-8615-9E7BCC3E1958}" srcOrd="0" destOrd="0" presId="urn:microsoft.com/office/officeart/2018/2/layout/IconVerticalSolidList"/>
    <dgm:cxn modelId="{0A3B90AF-7AAE-46A5-AE1D-4124EF0A84C5}" type="presOf" srcId="{BDB707F1-2F5D-465E-9DA9-7D552851A8B7}" destId="{609D94BA-2FDC-463C-8D09-53921A053213}" srcOrd="0" destOrd="0" presId="urn:microsoft.com/office/officeart/2018/2/layout/IconVerticalSolidList"/>
    <dgm:cxn modelId="{A733DABA-EC0C-44AF-94CF-7B22D722BC0C}" type="presOf" srcId="{1764D055-8A77-41EF-9FAF-9D7C3D8E856B}" destId="{58EBEDC8-BDD5-42A3-96DB-66A29A8DADA5}" srcOrd="0" destOrd="0" presId="urn:microsoft.com/office/officeart/2018/2/layout/IconVerticalSolidList"/>
    <dgm:cxn modelId="{227342D8-9FA8-48D7-A1E4-1E01CDA44A21}" srcId="{463B9BE0-2E62-41B4-851D-8337B51DF3F8}" destId="{F7957FB7-30F9-4C6F-BD03-A5E1275BA2E2}" srcOrd="1" destOrd="0" parTransId="{6C1E5F37-AE30-4B29-920C-D235EC74B6F3}" sibTransId="{C08EEBD7-3382-4F3F-9DBE-8A871D4039B0}"/>
    <dgm:cxn modelId="{1C7992D8-5B58-4626-AF86-CC5966B09B0F}" srcId="{463B9BE0-2E62-41B4-851D-8337B51DF3F8}" destId="{2D612BC2-211E-436B-8AB6-4C5ACAD314C3}" srcOrd="0" destOrd="0" parTransId="{0F20F30E-7C32-423B-9FA1-5BC6462CD400}" sibTransId="{525CCEC7-38FB-4E05-BBAF-5B364E5B3DE2}"/>
    <dgm:cxn modelId="{181EC2DA-0870-45FD-B104-0F68BE71B419}" srcId="{463B9BE0-2E62-41B4-851D-8337B51DF3F8}" destId="{BDB707F1-2F5D-465E-9DA9-7D552851A8B7}" srcOrd="2" destOrd="0" parTransId="{3F4695D4-F6CF-4FBF-9CC3-73B7877942DC}" sibTransId="{EBD8E379-D766-41F2-B249-461E54B91C79}"/>
    <dgm:cxn modelId="{9DF88E06-00D7-4827-8CF4-89909FEA2522}" type="presParOf" srcId="{3D6D8105-1769-4D03-B6C4-97240A648211}" destId="{DA3B85D8-7234-4D72-BBB0-CF7EEC10E123}" srcOrd="0" destOrd="0" presId="urn:microsoft.com/office/officeart/2018/2/layout/IconVerticalSolidList"/>
    <dgm:cxn modelId="{1B46DDAD-5F8E-4D78-ADA1-B20400E4471B}" type="presParOf" srcId="{DA3B85D8-7234-4D72-BBB0-CF7EEC10E123}" destId="{8E750FC0-2888-49CD-9E0D-E9F37272415D}" srcOrd="0" destOrd="0" presId="urn:microsoft.com/office/officeart/2018/2/layout/IconVerticalSolidList"/>
    <dgm:cxn modelId="{0975B5F7-D801-478A-B64E-088D2F258380}" type="presParOf" srcId="{DA3B85D8-7234-4D72-BBB0-CF7EEC10E123}" destId="{55286D58-7D4A-4BB1-93F7-73D478B0EA32}" srcOrd="1" destOrd="0" presId="urn:microsoft.com/office/officeart/2018/2/layout/IconVerticalSolidList"/>
    <dgm:cxn modelId="{F4C680E1-1D2F-444A-88D8-6DBFD224A511}" type="presParOf" srcId="{DA3B85D8-7234-4D72-BBB0-CF7EEC10E123}" destId="{33383B8C-1E71-4D07-A290-5CF87CE26C76}" srcOrd="2" destOrd="0" presId="urn:microsoft.com/office/officeart/2018/2/layout/IconVerticalSolidList"/>
    <dgm:cxn modelId="{5CAADB1C-0243-496A-B504-A534DB10ECF9}" type="presParOf" srcId="{DA3B85D8-7234-4D72-BBB0-CF7EEC10E123}" destId="{D2DA0C1D-F26F-419D-AFC5-2B75B9156F13}" srcOrd="3" destOrd="0" presId="urn:microsoft.com/office/officeart/2018/2/layout/IconVerticalSolidList"/>
    <dgm:cxn modelId="{D42A4E0C-0A65-44C5-A955-64D429A745BC}" type="presParOf" srcId="{3D6D8105-1769-4D03-B6C4-97240A648211}" destId="{C812A62C-3E66-4932-B38F-BBD2357B5BF4}" srcOrd="1" destOrd="0" presId="urn:microsoft.com/office/officeart/2018/2/layout/IconVerticalSolidList"/>
    <dgm:cxn modelId="{73E17526-7D39-404E-BC19-55064050225F}" type="presParOf" srcId="{3D6D8105-1769-4D03-B6C4-97240A648211}" destId="{5390587F-6ECB-4EFC-B241-A70DBE78E0F8}" srcOrd="2" destOrd="0" presId="urn:microsoft.com/office/officeart/2018/2/layout/IconVerticalSolidList"/>
    <dgm:cxn modelId="{199F5150-8097-43B1-ADA2-AECC1075A47B}" type="presParOf" srcId="{5390587F-6ECB-4EFC-B241-A70DBE78E0F8}" destId="{6CCBEA22-27DF-407D-A1F1-53830D859A01}" srcOrd="0" destOrd="0" presId="urn:microsoft.com/office/officeart/2018/2/layout/IconVerticalSolidList"/>
    <dgm:cxn modelId="{56033D05-F28C-45FB-BCFC-052D8B2EF509}" type="presParOf" srcId="{5390587F-6ECB-4EFC-B241-A70DBE78E0F8}" destId="{94963CA4-A6A6-48CD-AF1F-D76EA7192012}" srcOrd="1" destOrd="0" presId="urn:microsoft.com/office/officeart/2018/2/layout/IconVerticalSolidList"/>
    <dgm:cxn modelId="{7F20BD21-B942-4BBE-8AE4-1AC583ABC860}" type="presParOf" srcId="{5390587F-6ECB-4EFC-B241-A70DBE78E0F8}" destId="{3BC28736-50FB-44DA-9D12-3FA115AFAAEE}" srcOrd="2" destOrd="0" presId="urn:microsoft.com/office/officeart/2018/2/layout/IconVerticalSolidList"/>
    <dgm:cxn modelId="{3B2139CD-068A-4633-B073-B268D57414F5}" type="presParOf" srcId="{5390587F-6ECB-4EFC-B241-A70DBE78E0F8}" destId="{1F10FD66-CC60-4CF0-8615-9E7BCC3E1958}" srcOrd="3" destOrd="0" presId="urn:microsoft.com/office/officeart/2018/2/layout/IconVerticalSolidList"/>
    <dgm:cxn modelId="{1E479CE1-C7B8-4335-8726-F071B3CA2A3D}" type="presParOf" srcId="{3D6D8105-1769-4D03-B6C4-97240A648211}" destId="{8D0D34D4-2C7A-4C4D-B69C-4A93108C6D0E}" srcOrd="3" destOrd="0" presId="urn:microsoft.com/office/officeart/2018/2/layout/IconVerticalSolidList"/>
    <dgm:cxn modelId="{5EF394BB-3130-4271-AD9A-B45BC4DD96DE}" type="presParOf" srcId="{3D6D8105-1769-4D03-B6C4-97240A648211}" destId="{D6E1D6EE-2F39-4D37-872A-0F5AA40CEDBB}" srcOrd="4" destOrd="0" presId="urn:microsoft.com/office/officeart/2018/2/layout/IconVerticalSolidList"/>
    <dgm:cxn modelId="{DB4D68C4-B86B-481F-BFEA-05A7A9552044}" type="presParOf" srcId="{D6E1D6EE-2F39-4D37-872A-0F5AA40CEDBB}" destId="{4372987D-A291-4DA5-AAC6-A8881133A204}" srcOrd="0" destOrd="0" presId="urn:microsoft.com/office/officeart/2018/2/layout/IconVerticalSolidList"/>
    <dgm:cxn modelId="{974A1C80-4BE1-4588-A89F-1B9644614A4E}" type="presParOf" srcId="{D6E1D6EE-2F39-4D37-872A-0F5AA40CEDBB}" destId="{FC81AE39-DE1E-4442-9E5A-076577F7A272}" srcOrd="1" destOrd="0" presId="urn:microsoft.com/office/officeart/2018/2/layout/IconVerticalSolidList"/>
    <dgm:cxn modelId="{0C98A96A-7D10-4BB5-8ED7-BC43B4CD536F}" type="presParOf" srcId="{D6E1D6EE-2F39-4D37-872A-0F5AA40CEDBB}" destId="{34107E1C-E038-4DFD-A34E-87DBBF0BE611}" srcOrd="2" destOrd="0" presId="urn:microsoft.com/office/officeart/2018/2/layout/IconVerticalSolidList"/>
    <dgm:cxn modelId="{99F72E53-D4A5-400D-A967-24040C97D5F0}" type="presParOf" srcId="{D6E1D6EE-2F39-4D37-872A-0F5AA40CEDBB}" destId="{609D94BA-2FDC-463C-8D09-53921A053213}" srcOrd="3" destOrd="0" presId="urn:microsoft.com/office/officeart/2018/2/layout/IconVerticalSolidList"/>
    <dgm:cxn modelId="{1ECE1112-999F-4236-8AB6-8737DA3CC900}" type="presParOf" srcId="{3D6D8105-1769-4D03-B6C4-97240A648211}" destId="{6091040F-BAB3-4AC1-8F2C-72ECDD3CB6B0}" srcOrd="5" destOrd="0" presId="urn:microsoft.com/office/officeart/2018/2/layout/IconVerticalSolidList"/>
    <dgm:cxn modelId="{6967F493-4271-4B39-B9D9-0C9892D843E0}" type="presParOf" srcId="{3D6D8105-1769-4D03-B6C4-97240A648211}" destId="{92FBFB7B-F9A5-407A-A9F6-D1F8C736FACD}" srcOrd="6" destOrd="0" presId="urn:microsoft.com/office/officeart/2018/2/layout/IconVerticalSolidList"/>
    <dgm:cxn modelId="{8BC91E10-4E48-455A-ABBD-1721208978F9}" type="presParOf" srcId="{92FBFB7B-F9A5-407A-A9F6-D1F8C736FACD}" destId="{F0486FE0-3156-4BF6-A30E-9FDD2E03BAC3}" srcOrd="0" destOrd="0" presId="urn:microsoft.com/office/officeart/2018/2/layout/IconVerticalSolidList"/>
    <dgm:cxn modelId="{0420A637-B200-4FD9-8F61-EC7D762D1A12}" type="presParOf" srcId="{92FBFB7B-F9A5-407A-A9F6-D1F8C736FACD}" destId="{48F90810-1047-49D2-AB5C-966D20EA4754}" srcOrd="1" destOrd="0" presId="urn:microsoft.com/office/officeart/2018/2/layout/IconVerticalSolidList"/>
    <dgm:cxn modelId="{3FBE4537-C715-4E87-8717-586B53362975}" type="presParOf" srcId="{92FBFB7B-F9A5-407A-A9F6-D1F8C736FACD}" destId="{EC9576D3-57EB-4688-806D-1B460DBFC17E}" srcOrd="2" destOrd="0" presId="urn:microsoft.com/office/officeart/2018/2/layout/IconVerticalSolidList"/>
    <dgm:cxn modelId="{C2152F0E-29BF-4E4B-B5D2-C04D307DDD0E}" type="presParOf" srcId="{92FBFB7B-F9A5-407A-A9F6-D1F8C736FACD}" destId="{58EBEDC8-BDD5-42A3-96DB-66A29A8DAD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50F2A6-F5C1-41F2-B945-3AD023FB081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A7BE1EE-A7D2-4AD0-9E47-0A3932FB80A4}">
      <dgm:prSet custT="1"/>
      <dgm:spPr>
        <a:solidFill>
          <a:srgbClr val="24676E"/>
        </a:solidFill>
        <a:ln>
          <a:noFill/>
        </a:ln>
      </dgm:spPr>
      <dgm:t>
        <a:bodyPr/>
        <a:lstStyle/>
        <a:p>
          <a:r>
            <a:rPr lang="en-US" sz="2800" b="1" dirty="0">
              <a:latin typeface="+mj-lt"/>
            </a:rPr>
            <a:t>What is weather and climate</a:t>
          </a:r>
        </a:p>
      </dgm:t>
    </dgm:pt>
    <dgm:pt modelId="{90A43074-E127-47E5-BACE-0BD168366E6D}" type="parTrans" cxnId="{8DF41FC4-4FBB-4212-BE9F-6D721CED7645}">
      <dgm:prSet/>
      <dgm:spPr/>
      <dgm:t>
        <a:bodyPr/>
        <a:lstStyle/>
        <a:p>
          <a:endParaRPr lang="en-US"/>
        </a:p>
      </dgm:t>
    </dgm:pt>
    <dgm:pt modelId="{EB95D865-71CF-404A-9842-07212C050F94}" type="sibTrans" cxnId="{8DF41FC4-4FBB-4212-BE9F-6D721CED7645}">
      <dgm:prSet/>
      <dgm:spPr/>
      <dgm:t>
        <a:bodyPr/>
        <a:lstStyle/>
        <a:p>
          <a:endParaRPr lang="en-US"/>
        </a:p>
      </dgm:t>
    </dgm:pt>
    <dgm:pt modelId="{AB232B6E-AC41-4930-AD93-DF01CA1020D3}">
      <dgm:prSet custT="1"/>
      <dgm:spPr>
        <a:solidFill>
          <a:srgbClr val="24676E"/>
        </a:solidFill>
        <a:ln>
          <a:noFill/>
        </a:ln>
      </dgm:spPr>
      <dgm:t>
        <a:bodyPr/>
        <a:lstStyle/>
        <a:p>
          <a:r>
            <a:rPr lang="en-US" sz="2800" b="1" dirty="0">
              <a:latin typeface="+mj-lt"/>
            </a:rPr>
            <a:t>Where weather happens</a:t>
          </a:r>
        </a:p>
      </dgm:t>
    </dgm:pt>
    <dgm:pt modelId="{D0B63B18-D27E-4E4D-B154-518D361145EC}" type="parTrans" cxnId="{40230BE9-AEF8-4258-B2E9-93047DA4ABF2}">
      <dgm:prSet/>
      <dgm:spPr/>
      <dgm:t>
        <a:bodyPr/>
        <a:lstStyle/>
        <a:p>
          <a:endParaRPr lang="en-US"/>
        </a:p>
      </dgm:t>
    </dgm:pt>
    <dgm:pt modelId="{252C2820-B0AC-40E0-BBD1-89C234B7747F}" type="sibTrans" cxnId="{40230BE9-AEF8-4258-B2E9-93047DA4ABF2}">
      <dgm:prSet/>
      <dgm:spPr/>
      <dgm:t>
        <a:bodyPr/>
        <a:lstStyle/>
        <a:p>
          <a:endParaRPr lang="en-US"/>
        </a:p>
      </dgm:t>
    </dgm:pt>
    <dgm:pt modelId="{DD01F004-171D-4BDC-BFCB-854497C301E5}">
      <dgm:prSet custT="1"/>
      <dgm:spPr>
        <a:solidFill>
          <a:srgbClr val="24676E"/>
        </a:solidFill>
        <a:ln>
          <a:noFill/>
        </a:ln>
      </dgm:spPr>
      <dgm:t>
        <a:bodyPr/>
        <a:lstStyle/>
        <a:p>
          <a:r>
            <a:rPr lang="en-US" sz="2800" b="1" dirty="0">
              <a:latin typeface="+mj-lt"/>
            </a:rPr>
            <a:t>What a meteorologist is</a:t>
          </a:r>
        </a:p>
      </dgm:t>
    </dgm:pt>
    <dgm:pt modelId="{B44D5737-9878-461F-B872-B60EDF8C9A4C}" type="parTrans" cxnId="{8F6706CC-9774-4D72-BAB5-DD413E53A5EA}">
      <dgm:prSet/>
      <dgm:spPr/>
      <dgm:t>
        <a:bodyPr/>
        <a:lstStyle/>
        <a:p>
          <a:endParaRPr lang="en-US"/>
        </a:p>
      </dgm:t>
    </dgm:pt>
    <dgm:pt modelId="{B316A80E-7371-4674-BFE1-F542544D4A50}" type="sibTrans" cxnId="{8F6706CC-9774-4D72-BAB5-DD413E53A5EA}">
      <dgm:prSet/>
      <dgm:spPr/>
      <dgm:t>
        <a:bodyPr/>
        <a:lstStyle/>
        <a:p>
          <a:endParaRPr lang="en-US"/>
        </a:p>
      </dgm:t>
    </dgm:pt>
    <dgm:pt modelId="{8850EC6B-6741-4298-8382-7089834A1F57}">
      <dgm:prSet custT="1"/>
      <dgm:spPr>
        <a:solidFill>
          <a:srgbClr val="24676E"/>
        </a:solidFill>
        <a:ln>
          <a:noFill/>
        </a:ln>
      </dgm:spPr>
      <dgm:t>
        <a:bodyPr/>
        <a:lstStyle/>
        <a:p>
          <a:r>
            <a:rPr lang="en-US" sz="2800" b="1" dirty="0">
              <a:latin typeface="+mj-lt"/>
            </a:rPr>
            <a:t>Where the 5 climate zones occur</a:t>
          </a:r>
        </a:p>
      </dgm:t>
    </dgm:pt>
    <dgm:pt modelId="{28F95B33-859A-42EB-83E9-189FF419D508}" type="parTrans" cxnId="{B2CDC581-5191-4AA5-82A6-5B19A52CA041}">
      <dgm:prSet/>
      <dgm:spPr/>
      <dgm:t>
        <a:bodyPr/>
        <a:lstStyle/>
        <a:p>
          <a:endParaRPr lang="en-US"/>
        </a:p>
      </dgm:t>
    </dgm:pt>
    <dgm:pt modelId="{63CEAB3F-7431-4DC2-8A18-3FE37DDDF4A6}" type="sibTrans" cxnId="{B2CDC581-5191-4AA5-82A6-5B19A52CA041}">
      <dgm:prSet/>
      <dgm:spPr/>
      <dgm:t>
        <a:bodyPr/>
        <a:lstStyle/>
        <a:p>
          <a:endParaRPr lang="en-US"/>
        </a:p>
      </dgm:t>
    </dgm:pt>
    <dgm:pt modelId="{030566B1-FF89-4532-8E9B-877C13B49806}">
      <dgm:prSet custT="1"/>
      <dgm:spPr>
        <a:solidFill>
          <a:srgbClr val="24676E"/>
        </a:solidFill>
        <a:ln>
          <a:noFill/>
        </a:ln>
      </dgm:spPr>
      <dgm:t>
        <a:bodyPr/>
        <a:lstStyle/>
        <a:p>
          <a:r>
            <a:rPr lang="en-US" sz="2800" b="1" dirty="0">
              <a:latin typeface="+mj-lt"/>
            </a:rPr>
            <a:t>Made weather observations</a:t>
          </a:r>
        </a:p>
      </dgm:t>
    </dgm:pt>
    <dgm:pt modelId="{21734111-C65D-41C6-94ED-C00A69FCC366}" type="parTrans" cxnId="{BDB6D35D-A352-4F47-9FFF-CCDFC9E2C385}">
      <dgm:prSet/>
      <dgm:spPr/>
      <dgm:t>
        <a:bodyPr/>
        <a:lstStyle/>
        <a:p>
          <a:endParaRPr lang="en-US"/>
        </a:p>
      </dgm:t>
    </dgm:pt>
    <dgm:pt modelId="{252FE630-23D3-43F6-A78F-7FC5C1EDFB5C}" type="sibTrans" cxnId="{BDB6D35D-A352-4F47-9FFF-CCDFC9E2C385}">
      <dgm:prSet/>
      <dgm:spPr/>
      <dgm:t>
        <a:bodyPr/>
        <a:lstStyle/>
        <a:p>
          <a:endParaRPr lang="en-US"/>
        </a:p>
      </dgm:t>
    </dgm:pt>
    <dgm:pt modelId="{7165D248-FF5B-45E8-9601-1D6BD56C13EA}">
      <dgm:prSet custT="1"/>
      <dgm:spPr>
        <a:solidFill>
          <a:srgbClr val="24676E"/>
        </a:solidFill>
        <a:ln>
          <a:noFill/>
        </a:ln>
      </dgm:spPr>
      <dgm:t>
        <a:bodyPr/>
        <a:lstStyle/>
        <a:p>
          <a:r>
            <a:rPr lang="en-US" sz="2800" b="1" dirty="0">
              <a:latin typeface="+mj-lt"/>
            </a:rPr>
            <a:t>Weather changes with the seasons</a:t>
          </a:r>
        </a:p>
      </dgm:t>
    </dgm:pt>
    <dgm:pt modelId="{DF23A62D-8D5E-4DDA-9E62-4AE3CDA8D9B2}" type="parTrans" cxnId="{C8A58251-5DCC-474E-8143-76159F0B179C}">
      <dgm:prSet/>
      <dgm:spPr/>
      <dgm:t>
        <a:bodyPr/>
        <a:lstStyle/>
        <a:p>
          <a:endParaRPr lang="en-US"/>
        </a:p>
      </dgm:t>
    </dgm:pt>
    <dgm:pt modelId="{2D53687C-0846-47B3-9280-6CCCB450B2C0}" type="sibTrans" cxnId="{C8A58251-5DCC-474E-8143-76159F0B179C}">
      <dgm:prSet/>
      <dgm:spPr/>
      <dgm:t>
        <a:bodyPr/>
        <a:lstStyle/>
        <a:p>
          <a:endParaRPr lang="en-US"/>
        </a:p>
      </dgm:t>
    </dgm:pt>
    <dgm:pt modelId="{3EF832BE-B4B9-4416-9134-CAD4EB897973}" type="pres">
      <dgm:prSet presAssocID="{8850F2A6-F5C1-41F2-B945-3AD023FB081F}" presName="diagram" presStyleCnt="0">
        <dgm:presLayoutVars>
          <dgm:dir/>
          <dgm:resizeHandles val="exact"/>
        </dgm:presLayoutVars>
      </dgm:prSet>
      <dgm:spPr/>
    </dgm:pt>
    <dgm:pt modelId="{2C542CF0-0330-4504-B772-16EE39B105CA}" type="pres">
      <dgm:prSet presAssocID="{4A7BE1EE-A7D2-4AD0-9E47-0A3932FB80A4}" presName="node" presStyleLbl="node1" presStyleIdx="0" presStyleCnt="6">
        <dgm:presLayoutVars>
          <dgm:bulletEnabled val="1"/>
        </dgm:presLayoutVars>
      </dgm:prSet>
      <dgm:spPr/>
    </dgm:pt>
    <dgm:pt modelId="{5DABB181-314D-449E-9F03-45728078C753}" type="pres">
      <dgm:prSet presAssocID="{EB95D865-71CF-404A-9842-07212C050F94}" presName="sibTrans" presStyleCnt="0"/>
      <dgm:spPr/>
    </dgm:pt>
    <dgm:pt modelId="{5BF7DB54-14E0-461A-AA86-E10862C0537B}" type="pres">
      <dgm:prSet presAssocID="{AB232B6E-AC41-4930-AD93-DF01CA1020D3}" presName="node" presStyleLbl="node1" presStyleIdx="1" presStyleCnt="6">
        <dgm:presLayoutVars>
          <dgm:bulletEnabled val="1"/>
        </dgm:presLayoutVars>
      </dgm:prSet>
      <dgm:spPr/>
    </dgm:pt>
    <dgm:pt modelId="{DABCF721-5FC4-4CBA-9DE0-44794FCF3A3F}" type="pres">
      <dgm:prSet presAssocID="{252C2820-B0AC-40E0-BBD1-89C234B7747F}" presName="sibTrans" presStyleCnt="0"/>
      <dgm:spPr/>
    </dgm:pt>
    <dgm:pt modelId="{01AA4284-2B41-45BF-8349-77F407A9274D}" type="pres">
      <dgm:prSet presAssocID="{DD01F004-171D-4BDC-BFCB-854497C301E5}" presName="node" presStyleLbl="node1" presStyleIdx="2" presStyleCnt="6">
        <dgm:presLayoutVars>
          <dgm:bulletEnabled val="1"/>
        </dgm:presLayoutVars>
      </dgm:prSet>
      <dgm:spPr/>
    </dgm:pt>
    <dgm:pt modelId="{5E6EA225-B1A5-406C-B7D7-D90D15659089}" type="pres">
      <dgm:prSet presAssocID="{B316A80E-7371-4674-BFE1-F542544D4A50}" presName="sibTrans" presStyleCnt="0"/>
      <dgm:spPr/>
    </dgm:pt>
    <dgm:pt modelId="{7BC71EA6-104F-4A2B-8797-BAE9A5C03B3F}" type="pres">
      <dgm:prSet presAssocID="{8850EC6B-6741-4298-8382-7089834A1F57}" presName="node" presStyleLbl="node1" presStyleIdx="3" presStyleCnt="6" custLinFactX="100000" custLinFactNeighborX="120396" custLinFactNeighborY="-2616">
        <dgm:presLayoutVars>
          <dgm:bulletEnabled val="1"/>
        </dgm:presLayoutVars>
      </dgm:prSet>
      <dgm:spPr/>
    </dgm:pt>
    <dgm:pt modelId="{7EEFD7D0-3328-45E2-907E-E9115BAD0A39}" type="pres">
      <dgm:prSet presAssocID="{63CEAB3F-7431-4DC2-8A18-3FE37DDDF4A6}" presName="sibTrans" presStyleCnt="0"/>
      <dgm:spPr/>
    </dgm:pt>
    <dgm:pt modelId="{746F706A-EB6A-4B23-86B0-4BAF69EF0D2E}" type="pres">
      <dgm:prSet presAssocID="{030566B1-FF89-4532-8E9B-877C13B49806}" presName="node" presStyleLbl="node1" presStyleIdx="4" presStyleCnt="6" custLinFactX="-9604" custLinFactNeighborX="-100000" custLinFactNeighborY="-2576">
        <dgm:presLayoutVars>
          <dgm:bulletEnabled val="1"/>
        </dgm:presLayoutVars>
      </dgm:prSet>
      <dgm:spPr/>
    </dgm:pt>
    <dgm:pt modelId="{AB4F7F92-F214-462C-948F-77F1368CB477}" type="pres">
      <dgm:prSet presAssocID="{252FE630-23D3-43F6-A78F-7FC5C1EDFB5C}" presName="sibTrans" presStyleCnt="0"/>
      <dgm:spPr/>
    </dgm:pt>
    <dgm:pt modelId="{993CD323-5BAD-4252-BD40-7106137E8F69}" type="pres">
      <dgm:prSet presAssocID="{7165D248-FF5B-45E8-9601-1D6BD56C13EA}" presName="node" presStyleLbl="node1" presStyleIdx="5" presStyleCnt="6" custLinFactX="-10046" custLinFactNeighborX="-100000" custLinFactNeighborY="-2576">
        <dgm:presLayoutVars>
          <dgm:bulletEnabled val="1"/>
        </dgm:presLayoutVars>
      </dgm:prSet>
      <dgm:spPr/>
    </dgm:pt>
  </dgm:ptLst>
  <dgm:cxnLst>
    <dgm:cxn modelId="{0309AA16-5E79-4377-9273-CDE863FA460C}" type="presOf" srcId="{7165D248-FF5B-45E8-9601-1D6BD56C13EA}" destId="{993CD323-5BAD-4252-BD40-7106137E8F69}" srcOrd="0" destOrd="0" presId="urn:microsoft.com/office/officeart/2005/8/layout/default"/>
    <dgm:cxn modelId="{1F91F821-6AC6-4B0D-A222-1638029DFC00}" type="presOf" srcId="{AB232B6E-AC41-4930-AD93-DF01CA1020D3}" destId="{5BF7DB54-14E0-461A-AA86-E10862C0537B}" srcOrd="0" destOrd="0" presId="urn:microsoft.com/office/officeart/2005/8/layout/default"/>
    <dgm:cxn modelId="{5F8E9626-1608-42FF-8A6A-CE2F5A74898D}" type="presOf" srcId="{4A7BE1EE-A7D2-4AD0-9E47-0A3932FB80A4}" destId="{2C542CF0-0330-4504-B772-16EE39B105CA}" srcOrd="0" destOrd="0" presId="urn:microsoft.com/office/officeart/2005/8/layout/default"/>
    <dgm:cxn modelId="{83CA5C33-4E0F-4ED0-BFF3-2F7C801922D6}" type="presOf" srcId="{DD01F004-171D-4BDC-BFCB-854497C301E5}" destId="{01AA4284-2B41-45BF-8349-77F407A9274D}" srcOrd="0" destOrd="0" presId="urn:microsoft.com/office/officeart/2005/8/layout/default"/>
    <dgm:cxn modelId="{BDB6D35D-A352-4F47-9FFF-CCDFC9E2C385}" srcId="{8850F2A6-F5C1-41F2-B945-3AD023FB081F}" destId="{030566B1-FF89-4532-8E9B-877C13B49806}" srcOrd="4" destOrd="0" parTransId="{21734111-C65D-41C6-94ED-C00A69FCC366}" sibTransId="{252FE630-23D3-43F6-A78F-7FC5C1EDFB5C}"/>
    <dgm:cxn modelId="{4D7DDC4C-C560-4374-B7BE-849FF968AA0F}" type="presOf" srcId="{030566B1-FF89-4532-8E9B-877C13B49806}" destId="{746F706A-EB6A-4B23-86B0-4BAF69EF0D2E}" srcOrd="0" destOrd="0" presId="urn:microsoft.com/office/officeart/2005/8/layout/default"/>
    <dgm:cxn modelId="{C8A58251-5DCC-474E-8143-76159F0B179C}" srcId="{8850F2A6-F5C1-41F2-B945-3AD023FB081F}" destId="{7165D248-FF5B-45E8-9601-1D6BD56C13EA}" srcOrd="5" destOrd="0" parTransId="{DF23A62D-8D5E-4DDA-9E62-4AE3CDA8D9B2}" sibTransId="{2D53687C-0846-47B3-9280-6CCCB450B2C0}"/>
    <dgm:cxn modelId="{B2CDC581-5191-4AA5-82A6-5B19A52CA041}" srcId="{8850F2A6-F5C1-41F2-B945-3AD023FB081F}" destId="{8850EC6B-6741-4298-8382-7089834A1F57}" srcOrd="3" destOrd="0" parTransId="{28F95B33-859A-42EB-83E9-189FF419D508}" sibTransId="{63CEAB3F-7431-4DC2-8A18-3FE37DDDF4A6}"/>
    <dgm:cxn modelId="{15D2AB86-997D-42D5-A891-D90B947A3AF6}" type="presOf" srcId="{8850F2A6-F5C1-41F2-B945-3AD023FB081F}" destId="{3EF832BE-B4B9-4416-9134-CAD4EB897973}" srcOrd="0" destOrd="0" presId="urn:microsoft.com/office/officeart/2005/8/layout/default"/>
    <dgm:cxn modelId="{8DF41FC4-4FBB-4212-BE9F-6D721CED7645}" srcId="{8850F2A6-F5C1-41F2-B945-3AD023FB081F}" destId="{4A7BE1EE-A7D2-4AD0-9E47-0A3932FB80A4}" srcOrd="0" destOrd="0" parTransId="{90A43074-E127-47E5-BACE-0BD168366E6D}" sibTransId="{EB95D865-71CF-404A-9842-07212C050F94}"/>
    <dgm:cxn modelId="{8F6706CC-9774-4D72-BAB5-DD413E53A5EA}" srcId="{8850F2A6-F5C1-41F2-B945-3AD023FB081F}" destId="{DD01F004-171D-4BDC-BFCB-854497C301E5}" srcOrd="2" destOrd="0" parTransId="{B44D5737-9878-461F-B872-B60EDF8C9A4C}" sibTransId="{B316A80E-7371-4674-BFE1-F542544D4A50}"/>
    <dgm:cxn modelId="{F56F9FD5-B58B-410E-9958-D83B3F62617D}" type="presOf" srcId="{8850EC6B-6741-4298-8382-7089834A1F57}" destId="{7BC71EA6-104F-4A2B-8797-BAE9A5C03B3F}" srcOrd="0" destOrd="0" presId="urn:microsoft.com/office/officeart/2005/8/layout/default"/>
    <dgm:cxn modelId="{40230BE9-AEF8-4258-B2E9-93047DA4ABF2}" srcId="{8850F2A6-F5C1-41F2-B945-3AD023FB081F}" destId="{AB232B6E-AC41-4930-AD93-DF01CA1020D3}" srcOrd="1" destOrd="0" parTransId="{D0B63B18-D27E-4E4D-B154-518D361145EC}" sibTransId="{252C2820-B0AC-40E0-BBD1-89C234B7747F}"/>
    <dgm:cxn modelId="{9E3E3AE5-3D58-4839-963D-8758C6AF5DED}" type="presParOf" srcId="{3EF832BE-B4B9-4416-9134-CAD4EB897973}" destId="{2C542CF0-0330-4504-B772-16EE39B105CA}" srcOrd="0" destOrd="0" presId="urn:microsoft.com/office/officeart/2005/8/layout/default"/>
    <dgm:cxn modelId="{7692ABD3-EC68-4227-BABB-98B169411051}" type="presParOf" srcId="{3EF832BE-B4B9-4416-9134-CAD4EB897973}" destId="{5DABB181-314D-449E-9F03-45728078C753}" srcOrd="1" destOrd="0" presId="urn:microsoft.com/office/officeart/2005/8/layout/default"/>
    <dgm:cxn modelId="{58FE78F1-9364-470F-B6EA-9BE5D04FF45E}" type="presParOf" srcId="{3EF832BE-B4B9-4416-9134-CAD4EB897973}" destId="{5BF7DB54-14E0-461A-AA86-E10862C0537B}" srcOrd="2" destOrd="0" presId="urn:microsoft.com/office/officeart/2005/8/layout/default"/>
    <dgm:cxn modelId="{8CF02957-88F4-4065-A084-AF7F0796674D}" type="presParOf" srcId="{3EF832BE-B4B9-4416-9134-CAD4EB897973}" destId="{DABCF721-5FC4-4CBA-9DE0-44794FCF3A3F}" srcOrd="3" destOrd="0" presId="urn:microsoft.com/office/officeart/2005/8/layout/default"/>
    <dgm:cxn modelId="{339D6F1C-FCD2-4B55-9706-D639E3ED4A8D}" type="presParOf" srcId="{3EF832BE-B4B9-4416-9134-CAD4EB897973}" destId="{01AA4284-2B41-45BF-8349-77F407A9274D}" srcOrd="4" destOrd="0" presId="urn:microsoft.com/office/officeart/2005/8/layout/default"/>
    <dgm:cxn modelId="{026E984B-0170-4929-8355-6ACEBD17C195}" type="presParOf" srcId="{3EF832BE-B4B9-4416-9134-CAD4EB897973}" destId="{5E6EA225-B1A5-406C-B7D7-D90D15659089}" srcOrd="5" destOrd="0" presId="urn:microsoft.com/office/officeart/2005/8/layout/default"/>
    <dgm:cxn modelId="{9AB19D47-7355-4EBC-B05D-0DF08B86BB9D}" type="presParOf" srcId="{3EF832BE-B4B9-4416-9134-CAD4EB897973}" destId="{7BC71EA6-104F-4A2B-8797-BAE9A5C03B3F}" srcOrd="6" destOrd="0" presId="urn:microsoft.com/office/officeart/2005/8/layout/default"/>
    <dgm:cxn modelId="{367D44B4-A927-4E7A-BCEE-8E8D8B6569C0}" type="presParOf" srcId="{3EF832BE-B4B9-4416-9134-CAD4EB897973}" destId="{7EEFD7D0-3328-45E2-907E-E9115BAD0A39}" srcOrd="7" destOrd="0" presId="urn:microsoft.com/office/officeart/2005/8/layout/default"/>
    <dgm:cxn modelId="{D42900CC-56E7-42B3-8A4C-45EFED5CC68E}" type="presParOf" srcId="{3EF832BE-B4B9-4416-9134-CAD4EB897973}" destId="{746F706A-EB6A-4B23-86B0-4BAF69EF0D2E}" srcOrd="8" destOrd="0" presId="urn:microsoft.com/office/officeart/2005/8/layout/default"/>
    <dgm:cxn modelId="{A7191918-61B0-400D-B591-A41B3EB35556}" type="presParOf" srcId="{3EF832BE-B4B9-4416-9134-CAD4EB897973}" destId="{AB4F7F92-F214-462C-948F-77F1368CB477}" srcOrd="9" destOrd="0" presId="urn:microsoft.com/office/officeart/2005/8/layout/default"/>
    <dgm:cxn modelId="{781D8396-646E-4130-90CB-731AA4FF1A67}" type="presParOf" srcId="{3EF832BE-B4B9-4416-9134-CAD4EB897973}" destId="{993CD323-5BAD-4252-BD40-7106137E8F6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50FC0-2888-49CD-9E0D-E9F37272415D}">
      <dsp:nvSpPr>
        <dsp:cNvPr id="0" name=""/>
        <dsp:cNvSpPr/>
      </dsp:nvSpPr>
      <dsp:spPr>
        <a:xfrm>
          <a:off x="0" y="1805"/>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86D58-7D4A-4BB1-93F7-73D478B0EA32}">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A0C1D-F26F-419D-AFC5-2B75B9156F13}">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b="1" kern="1200" dirty="0"/>
            <a:t>Grab your pencil and meteorology notebook</a:t>
          </a:r>
        </a:p>
      </dsp:txBody>
      <dsp:txXfrm>
        <a:off x="1057183" y="1805"/>
        <a:ext cx="9458416" cy="915310"/>
      </dsp:txXfrm>
    </dsp:sp>
    <dsp:sp modelId="{6CCBEA22-27DF-407D-A1F1-53830D859A01}">
      <dsp:nvSpPr>
        <dsp:cNvPr id="0" name=""/>
        <dsp:cNvSpPr/>
      </dsp:nvSpPr>
      <dsp:spPr>
        <a:xfrm>
          <a:off x="0" y="1145944"/>
          <a:ext cx="10515600" cy="915310"/>
        </a:xfrm>
        <a:prstGeom prst="roundRect">
          <a:avLst>
            <a:gd name="adj" fmla="val 10000"/>
          </a:avLst>
        </a:prstGeom>
        <a:solidFill>
          <a:schemeClr val="accent5">
            <a:hueOff val="0"/>
            <a:satOff val="0"/>
            <a:lumOff val="9935"/>
            <a:alphaOff val="0"/>
          </a:schemeClr>
        </a:solidFill>
        <a:ln>
          <a:noFill/>
        </a:ln>
        <a:effectLst/>
      </dsp:spPr>
      <dsp:style>
        <a:lnRef idx="0">
          <a:scrgbClr r="0" g="0" b="0"/>
        </a:lnRef>
        <a:fillRef idx="1">
          <a:scrgbClr r="0" g="0" b="0"/>
        </a:fillRef>
        <a:effectRef idx="0">
          <a:scrgbClr r="0" g="0" b="0"/>
        </a:effectRef>
        <a:fontRef idx="minor"/>
      </dsp:style>
    </dsp:sp>
    <dsp:sp modelId="{94963CA4-A6A6-48CD-AF1F-D76EA719201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10FD66-CC60-4CF0-8615-9E7BCC3E1958}">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b="1" kern="1200" dirty="0"/>
            <a:t>Observe the weather and use the thermometer and windsock</a:t>
          </a:r>
        </a:p>
      </dsp:txBody>
      <dsp:txXfrm>
        <a:off x="1057183" y="1145944"/>
        <a:ext cx="9458416" cy="915310"/>
      </dsp:txXfrm>
    </dsp:sp>
    <dsp:sp modelId="{4372987D-A291-4DA5-AAC6-A8881133A204}">
      <dsp:nvSpPr>
        <dsp:cNvPr id="0" name=""/>
        <dsp:cNvSpPr/>
      </dsp:nvSpPr>
      <dsp:spPr>
        <a:xfrm>
          <a:off x="0" y="2290082"/>
          <a:ext cx="10515600" cy="915310"/>
        </a:xfrm>
        <a:prstGeom prst="roundRect">
          <a:avLst>
            <a:gd name="adj" fmla="val 10000"/>
          </a:avLst>
        </a:prstGeom>
        <a:solidFill>
          <a:schemeClr val="accent5">
            <a:hueOff val="0"/>
            <a:satOff val="0"/>
            <a:lumOff val="19869"/>
            <a:alphaOff val="0"/>
          </a:schemeClr>
        </a:solidFill>
        <a:ln>
          <a:noFill/>
        </a:ln>
        <a:effectLst/>
      </dsp:spPr>
      <dsp:style>
        <a:lnRef idx="0">
          <a:scrgbClr r="0" g="0" b="0"/>
        </a:lnRef>
        <a:fillRef idx="1">
          <a:scrgbClr r="0" g="0" b="0"/>
        </a:fillRef>
        <a:effectRef idx="0">
          <a:scrgbClr r="0" g="0" b="0"/>
        </a:effectRef>
        <a:fontRef idx="minor"/>
      </dsp:style>
    </dsp:sp>
    <dsp:sp modelId="{FC81AE39-DE1E-4442-9E5A-076577F7A272}">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9D94BA-2FDC-463C-8D09-53921A05321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b="1" kern="1200" dirty="0"/>
            <a:t>Record the weather conditions you see and feel in your notebook</a:t>
          </a:r>
        </a:p>
      </dsp:txBody>
      <dsp:txXfrm>
        <a:off x="1057183" y="2290082"/>
        <a:ext cx="9458416" cy="915310"/>
      </dsp:txXfrm>
    </dsp:sp>
    <dsp:sp modelId="{F0486FE0-3156-4BF6-A30E-9FDD2E03BAC3}">
      <dsp:nvSpPr>
        <dsp:cNvPr id="0" name=""/>
        <dsp:cNvSpPr/>
      </dsp:nvSpPr>
      <dsp:spPr>
        <a:xfrm>
          <a:off x="0" y="3434221"/>
          <a:ext cx="10515600" cy="915310"/>
        </a:xfrm>
        <a:prstGeom prst="roundRect">
          <a:avLst>
            <a:gd name="adj" fmla="val 10000"/>
          </a:avLst>
        </a:prstGeom>
        <a:solidFill>
          <a:schemeClr val="accent5">
            <a:hueOff val="0"/>
            <a:satOff val="0"/>
            <a:lumOff val="29804"/>
            <a:alphaOff val="0"/>
          </a:schemeClr>
        </a:solidFill>
        <a:ln>
          <a:noFill/>
        </a:ln>
        <a:effectLst/>
      </dsp:spPr>
      <dsp:style>
        <a:lnRef idx="0">
          <a:scrgbClr r="0" g="0" b="0"/>
        </a:lnRef>
        <a:fillRef idx="1">
          <a:scrgbClr r="0" g="0" b="0"/>
        </a:fillRef>
        <a:effectRef idx="0">
          <a:scrgbClr r="0" g="0" b="0"/>
        </a:effectRef>
        <a:fontRef idx="minor"/>
      </dsp:style>
    </dsp:sp>
    <dsp:sp modelId="{48F90810-1047-49D2-AB5C-966D20EA4754}">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BEDC8-BDD5-42A3-96DB-66A29A8DADA5}">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b="1" kern="1200" dirty="0"/>
            <a:t>You’ll have 5 minutes to complete this activity. </a:t>
          </a: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42CF0-0330-4504-B772-16EE39B105CA}">
      <dsp:nvSpPr>
        <dsp:cNvPr id="0" name=""/>
        <dsp:cNvSpPr/>
      </dsp:nvSpPr>
      <dsp:spPr>
        <a:xfrm>
          <a:off x="0" y="39687"/>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What is weather and climate</a:t>
          </a:r>
        </a:p>
      </dsp:txBody>
      <dsp:txXfrm>
        <a:off x="0" y="39687"/>
        <a:ext cx="3286125" cy="1971675"/>
      </dsp:txXfrm>
    </dsp:sp>
    <dsp:sp modelId="{5BF7DB54-14E0-461A-AA86-E10862C0537B}">
      <dsp:nvSpPr>
        <dsp:cNvPr id="0" name=""/>
        <dsp:cNvSpPr/>
      </dsp:nvSpPr>
      <dsp:spPr>
        <a:xfrm>
          <a:off x="3614737" y="39687"/>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Where weather happens</a:t>
          </a:r>
        </a:p>
      </dsp:txBody>
      <dsp:txXfrm>
        <a:off x="3614737" y="39687"/>
        <a:ext cx="3286125" cy="1971675"/>
      </dsp:txXfrm>
    </dsp:sp>
    <dsp:sp modelId="{01AA4284-2B41-45BF-8349-77F407A9274D}">
      <dsp:nvSpPr>
        <dsp:cNvPr id="0" name=""/>
        <dsp:cNvSpPr/>
      </dsp:nvSpPr>
      <dsp:spPr>
        <a:xfrm>
          <a:off x="7229475" y="39687"/>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What a meteorologist is</a:t>
          </a:r>
        </a:p>
      </dsp:txBody>
      <dsp:txXfrm>
        <a:off x="7229475" y="39687"/>
        <a:ext cx="3286125" cy="1971675"/>
      </dsp:txXfrm>
    </dsp:sp>
    <dsp:sp modelId="{7BC71EA6-104F-4A2B-8797-BAE9A5C03B3F}">
      <dsp:nvSpPr>
        <dsp:cNvPr id="0" name=""/>
        <dsp:cNvSpPr/>
      </dsp:nvSpPr>
      <dsp:spPr>
        <a:xfrm>
          <a:off x="7229475" y="2288396"/>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Where the 5 climate zones occur</a:t>
          </a:r>
        </a:p>
      </dsp:txBody>
      <dsp:txXfrm>
        <a:off x="7229475" y="2288396"/>
        <a:ext cx="3286125" cy="1971675"/>
      </dsp:txXfrm>
    </dsp:sp>
    <dsp:sp modelId="{746F706A-EB6A-4B23-86B0-4BAF69EF0D2E}">
      <dsp:nvSpPr>
        <dsp:cNvPr id="0" name=""/>
        <dsp:cNvSpPr/>
      </dsp:nvSpPr>
      <dsp:spPr>
        <a:xfrm>
          <a:off x="13013" y="2289184"/>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Made weather observations</a:t>
          </a:r>
        </a:p>
      </dsp:txBody>
      <dsp:txXfrm>
        <a:off x="13013" y="2289184"/>
        <a:ext cx="3286125" cy="1971675"/>
      </dsp:txXfrm>
    </dsp:sp>
    <dsp:sp modelId="{993CD323-5BAD-4252-BD40-7106137E8F69}">
      <dsp:nvSpPr>
        <dsp:cNvPr id="0" name=""/>
        <dsp:cNvSpPr/>
      </dsp:nvSpPr>
      <dsp:spPr>
        <a:xfrm>
          <a:off x="3613225" y="2289184"/>
          <a:ext cx="3286125" cy="1971675"/>
        </a:xfrm>
        <a:prstGeom prst="rect">
          <a:avLst/>
        </a:prstGeom>
        <a:solidFill>
          <a:srgbClr val="24676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Weather changes with the seasons</a:t>
          </a:r>
        </a:p>
      </dsp:txBody>
      <dsp:txXfrm>
        <a:off x="3613225" y="2289184"/>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C6BBD-2BC0-4409-BE6C-A7FD36525255}"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57FE8-049A-4D5A-B659-EA2AD347ECDD}" type="slidenum">
              <a:rPr lang="en-US" smtClean="0"/>
              <a:t>‹#›</a:t>
            </a:fld>
            <a:endParaRPr lang="en-US"/>
          </a:p>
        </p:txBody>
      </p:sp>
    </p:spTree>
    <p:extLst>
      <p:ext uri="{BB962C8B-B14F-4D97-AF65-F5344CB8AC3E}">
        <p14:creationId xmlns:p14="http://schemas.microsoft.com/office/powerpoint/2010/main" val="292758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ztlnZRp1Wi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Today we will talk about weather science.</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a:t>
            </a:fld>
            <a:endParaRPr lang="en-US"/>
          </a:p>
        </p:txBody>
      </p:sp>
    </p:spTree>
    <p:extLst>
      <p:ext uri="{BB962C8B-B14F-4D97-AF65-F5344CB8AC3E}">
        <p14:creationId xmlns:p14="http://schemas.microsoft.com/office/powerpoint/2010/main" val="21557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Every inch of your body has about 15 pounds of air pushing on it. We call that PRESSURE.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(Have students demonstrate pressure to themselves by pushing their hands together.)</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10</a:t>
            </a:fld>
            <a:endParaRPr lang="en-US"/>
          </a:p>
        </p:txBody>
      </p:sp>
    </p:spTree>
    <p:extLst>
      <p:ext uri="{BB962C8B-B14F-4D97-AF65-F5344CB8AC3E}">
        <p14:creationId xmlns:p14="http://schemas.microsoft.com/office/powerpoint/2010/main" val="388448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42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Now that you’re air pressure experts, let’s hear from a local weather  scientist, Scott Dorval, about how pressure creates different weather  patterns.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Play movie clip about pressure</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[Now is generally a good time to</a:t>
            </a:r>
            <a:r>
              <a:rPr lang="en-US" sz="1800" i="0" dirty="0">
                <a:effectLst/>
                <a:latin typeface="Cambria" panose="02040503050406030204" pitchFamily="18" charset="0"/>
                <a:ea typeface="Cambria" panose="02040503050406030204" pitchFamily="18" charset="0"/>
                <a:cs typeface="Times New Roman" panose="02020603050405020304" pitchFamily="18" charset="0"/>
              </a:rPr>
              <a: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put the soda cans on the hot plate and turn it on.]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p>
          <a:p>
            <a:pPr marL="5842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As Scott Dorval said, air is causing pressure in all directions.  Let’s see </a:t>
            </a:r>
          </a:p>
          <a:p>
            <a:pPr marL="5842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what these little molecules can do!  This experiment is going to take place</a:t>
            </a:r>
          </a:p>
          <a:p>
            <a:pPr marL="5842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in the front of the room, so if you’re in the back rows, feel free to come sit</a:t>
            </a:r>
          </a:p>
          <a:p>
            <a:pPr marL="5842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on the floor in front.  I call it ‘the Splash Zone!’</a:t>
            </a:r>
          </a:p>
          <a:p>
            <a:pPr marL="58420" marR="0">
              <a:spcBef>
                <a:spcPts val="0"/>
              </a:spcBef>
              <a:spcAft>
                <a:spcPts val="0"/>
              </a:spcAft>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0"/>
              </a:spcAft>
            </a:pPr>
            <a:r>
              <a:rPr lang="en-US" sz="1800" b="1" dirty="0">
                <a:effectLst/>
                <a:latin typeface="Cambria" panose="02040503050406030204" pitchFamily="18" charset="0"/>
                <a:ea typeface="Cambria" panose="02040503050406030204" pitchFamily="18" charset="0"/>
                <a:cs typeface="Times New Roman" panose="02020603050405020304" pitchFamily="18" charset="0"/>
              </a:rPr>
              <a:t>Can crusher demo: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Hold up a cool empty can.  </a:t>
            </a:r>
            <a:r>
              <a:rPr lang="en-US" sz="1800" dirty="0">
                <a:effectLst/>
                <a:latin typeface="Cambria" panose="02040503050406030204" pitchFamily="18" charset="0"/>
                <a:ea typeface="Cambria" panose="02040503050406030204" pitchFamily="18" charset="0"/>
                <a:cs typeface="Times New Roman" panose="02020603050405020304" pitchFamily="18" charset="0"/>
              </a:rPr>
              <a:t>Is this can empty?  It looks empty, but remember, there are gas molecules in it, and they are being pushy and creating pressure.  There are molecules pushing on the outside and molecules pushing on the inside.  If I put pressure on this can with my hands, I could crush it, but do you think air can put enough pressure on this can to crush it?  </a:t>
            </a:r>
          </a:p>
          <a:p>
            <a:pPr marL="629920" marR="0" indent="-571500">
              <a:spcBef>
                <a:spcPts val="0"/>
              </a:spcBef>
              <a:spcAft>
                <a:spcPts val="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We can demonstrate pressure by pushing your hands together.  Your arms are like the molecules in the air pressing on the outside of the can and from the inside of the can. But if we were to all of a sudden remove the molecules on the inside, (move one arm away) the molecules on the outside will move the side of the can.  </a:t>
            </a:r>
          </a:p>
          <a:p>
            <a:pPr marL="629920" marR="0" indent="-571500">
              <a:spcBef>
                <a:spcPts val="0"/>
              </a:spcBef>
              <a:spcAft>
                <a:spcPts val="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Turn to the can on the hot plate.  </a:t>
            </a:r>
            <a:r>
              <a:rPr lang="en-US" sz="1800" dirty="0">
                <a:effectLst/>
                <a:latin typeface="Cambria" panose="02040503050406030204" pitchFamily="18" charset="0"/>
                <a:ea typeface="Cambria" panose="02040503050406030204" pitchFamily="18" charset="0"/>
                <a:cs typeface="Times New Roman" panose="02020603050405020304" pitchFamily="18" charset="0"/>
              </a:rPr>
              <a:t>This can had a tiny bit of water in the bottom, but we have boiled it off, so know the can is full of water vapor gas.  Think back to the water cycle.  When I cool the can off in the cold water, what is going to happen to the water vapor?  The important thing to know is that I’m going to remove the air molecules from inside of the can.</a:t>
            </a:r>
            <a:r>
              <a:rPr lang="en-US" sz="1800" i="1"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a:effectLst/>
                <a:latin typeface="Cambria" panose="02040503050406030204" pitchFamily="18" charset="0"/>
                <a:ea typeface="Cambria" panose="02040503050406030204" pitchFamily="18" charset="0"/>
                <a:cs typeface="Times New Roman" panose="02020603050405020304" pitchFamily="18" charset="0"/>
              </a:rPr>
              <a:t>This is like when the student stepped away.  What will happen to the can?  Turn to your neighbor and make a prediction.</a:t>
            </a:r>
            <a:r>
              <a:rPr lang="en-US" sz="1800" i="1" dirty="0">
                <a:effectLst/>
                <a:latin typeface="Cambria" panose="02040503050406030204" pitchFamily="18" charset="0"/>
                <a:ea typeface="Cambria" panose="02040503050406030204" pitchFamily="18" charset="0"/>
                <a:cs typeface="Times New Roman" panose="02020603050405020304" pitchFamily="18" charset="0"/>
              </a:rPr>
              <a:t>  Flip the can into the ice water and let it (hopefully) implode.  </a:t>
            </a:r>
            <a:r>
              <a:rPr lang="en-US" sz="1800" dirty="0">
                <a:effectLst/>
                <a:latin typeface="Cambria" panose="02040503050406030204" pitchFamily="18" charset="0"/>
                <a:ea typeface="Cambria" panose="02040503050406030204" pitchFamily="18" charset="0"/>
                <a:cs typeface="Times New Roman" panose="02020603050405020304" pitchFamily="18" charset="0"/>
              </a:rPr>
              <a:t>Whoa!  What crushed the can?  When we cooled off the water vapor in the can, we basically took the gas molecules out of the can.  The molecules in the air outside the can crushed it!  I can exert pressure with my hand to crush a can, but air can also exert pressure.  </a:t>
            </a:r>
            <a:r>
              <a:rPr lang="en-US" sz="1800" u="sng" dirty="0">
                <a:effectLst/>
                <a:latin typeface="Cambria" panose="02040503050406030204" pitchFamily="18" charset="0"/>
                <a:ea typeface="Cambria" panose="02040503050406030204" pitchFamily="18" charset="0"/>
                <a:cs typeface="Times New Roman" panose="02020603050405020304" pitchFamily="18" charset="0"/>
              </a:rPr>
              <a:t>Air has weight, and it can be pushy (cause pressure)!]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58420" marR="0">
              <a:spcBef>
                <a:spcPts val="0"/>
              </a:spcBef>
              <a:spcAft>
                <a:spcPts val="0"/>
              </a:spcAft>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11</a:t>
            </a:fld>
            <a:endParaRPr lang="en-US"/>
          </a:p>
        </p:txBody>
      </p:sp>
    </p:spTree>
    <p:extLst>
      <p:ext uri="{BB962C8B-B14F-4D97-AF65-F5344CB8AC3E}">
        <p14:creationId xmlns:p14="http://schemas.microsoft.com/office/powerpoint/2010/main" val="358960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We know that the atmosphere is full of tiny gas molecules that are moving around, but how fast they move around depends on their temperature. Imagine we have a column or box full of air molecules.  Now imagine we have a column full of colder air molecules.  Molecules in cold air don’t move as fast, and stay closer together.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[Click back and forth between the green molecules and cold blue molecules.]</a:t>
            </a:r>
            <a:r>
              <a:rPr lang="en-US" sz="1800" dirty="0">
                <a:effectLst/>
                <a:latin typeface="Cambria" panose="02040503050406030204" pitchFamily="18" charset="0"/>
                <a:ea typeface="Cambria" panose="02040503050406030204" pitchFamily="18" charset="0"/>
                <a:cs typeface="Times New Roman" panose="02020603050405020304" pitchFamily="18" charset="0"/>
              </a:rPr>
              <a:t> Which column do you think weighs more?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[Click again.]</a:t>
            </a:r>
            <a:r>
              <a:rPr lang="en-US" sz="1800" dirty="0">
                <a:effectLst/>
                <a:latin typeface="Cambria" panose="02040503050406030204" pitchFamily="18" charset="0"/>
                <a:ea typeface="Cambria" panose="02040503050406030204" pitchFamily="18" charset="0"/>
                <a:cs typeface="Times New Roman" panose="02020603050405020304" pitchFamily="18" charset="0"/>
              </a:rPr>
              <a:t> Cold air weighs more.  Now what if we had a column of warmer molecules.  Molecules in warm air move faster and spread apart.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(You can make an analogy about hot sweaty people wanting to stand far apart, and cold people wanting to huddle close together.)</a:t>
            </a:r>
            <a:r>
              <a:rPr lang="en-US" sz="1800" dirty="0">
                <a:effectLst/>
                <a:latin typeface="Cambria" panose="02040503050406030204" pitchFamily="18" charset="0"/>
                <a:ea typeface="Cambria" panose="02040503050406030204" pitchFamily="18" charset="0"/>
                <a:cs typeface="Times New Roman" panose="02020603050405020304" pitchFamily="18" charset="0"/>
              </a:rPr>
              <a:t> Because the molecules are spread out, warm air doesn’t weigh as much as cold air.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[Click again.]</a:t>
            </a:r>
            <a:r>
              <a:rPr lang="en-US" sz="1800" dirty="0">
                <a:effectLst/>
                <a:latin typeface="Cambria" panose="02040503050406030204" pitchFamily="18" charset="0"/>
                <a:ea typeface="Cambria" panose="02040503050406030204" pitchFamily="18" charset="0"/>
                <a:cs typeface="Times New Roman" panose="02020603050405020304" pitchFamily="18" charset="0"/>
              </a:rPr>
              <a:t> Cold air weighs more, warm air weighs less.</a:t>
            </a:r>
          </a:p>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Let’s demonstrate the difference between cold and warm air.  We’ll use water instead of air so we can see it.  </a:t>
            </a:r>
          </a:p>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Hot and Cold Demo: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Place the four glass jars on the cookie sheet.  Put two drops of blue food coloring in two of the jars (if you haven’t already).  Pour cold water into these jars.  Put two drops of red food coloring in the other two jars (if you haven’t already).  Pour hot water from the kettle in these jars.  Place one plastic disc on top of one of the cold water jars.  Carefully invert the jar and place it on top of one of the red jars.  Explain that you are going to remove the disc and let the hot and cold water come in contact with each other.  Have the students make predictions about what will happen.  Quickly remove the disc and let the waters mix.  Have students offer their explanations.  Repeat the demonstrations with the other two jars, but place the hot water on top of the cold water.  Why do you think this happened?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We’ve learned that cold air is heavier than warm air.  Air moves around depending on its temperature.  Can you think of a type of weather that happens all the time that is caused by air moving around?  </a:t>
            </a:r>
          </a:p>
          <a:p>
            <a:endParaRPr lang="en-US" u="sng" dirty="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F2E93A-17E0-4EF5-8CAC-6F5789F99CC2}"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174614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Wind!  And if we get the perfect combination of hot moist air and cold dry air, we can get tornados, which we talked about earlier!</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5EC8686-8244-42C0-A0EF-CF787B8B3471}" type="slidenum">
              <a:rPr lang="en-US" smtClean="0"/>
              <a:t>13</a:t>
            </a:fld>
            <a:endParaRPr lang="en-US"/>
          </a:p>
        </p:txBody>
      </p:sp>
    </p:spTree>
    <p:extLst>
      <p:ext uri="{BB962C8B-B14F-4D97-AF65-F5344CB8AC3E}">
        <p14:creationId xmlns:p14="http://schemas.microsoft.com/office/powerpoint/2010/main" val="8300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So far, we’ve talked only of air molecules relating to weather conditions.  However, not only does air move around the atmosphere, but water is also constantly moving around the atmosphere as part of the water cycle.  Clouds and precipitation are part of the water cycle. How would you explain evaporation? How would you explain condensation? How would you explain precipitation? How are temperature and the sun important for the water cycle?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Emphasize that energy from the Sun and temperature changes move water around in the atmosphere.</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14</a:t>
            </a:fld>
            <a:endParaRPr lang="en-US"/>
          </a:p>
        </p:txBody>
      </p:sp>
    </p:spTree>
    <p:extLst>
      <p:ext uri="{BB962C8B-B14F-4D97-AF65-F5344CB8AC3E}">
        <p14:creationId xmlns:p14="http://schemas.microsoft.com/office/powerpoint/2010/main" val="2611673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Let’s summarize what we’ve learned so far about what causes weather in the atmosphere.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[Click through key points.]</a:t>
            </a:r>
            <a:r>
              <a:rPr lang="en-US" sz="1800" dirty="0">
                <a:effectLst/>
                <a:latin typeface="Cambria" panose="02040503050406030204" pitchFamily="18" charset="0"/>
                <a:ea typeface="Cambria" panose="02040503050406030204" pitchFamily="18" charset="0"/>
                <a:cs typeface="Times New Roman" panose="02020603050405020304" pitchFamily="18" charset="0"/>
              </a:rPr>
              <a:t>  We know that the atmosphere is made up of molecules that have weight.  These molecules are pushy and can create pressure.  Pressure and temperature differences move air around the atmosphere.  Also, the water cycle moves water around the atmosphere.  </a:t>
            </a:r>
          </a:p>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When we combine air and water moving around the atmosphere, we have weather.  Weather is current conditions in our atmosphere at a particular time and place.  Do you think that you can make predictions about the weather?  I think you can make some predictions based on what you already know.</a:t>
            </a: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15</a:t>
            </a:fld>
            <a:endParaRPr lang="en-US"/>
          </a:p>
        </p:txBody>
      </p:sp>
    </p:spTree>
    <p:extLst>
      <p:ext uri="{BB962C8B-B14F-4D97-AF65-F5344CB8AC3E}">
        <p14:creationId xmlns:p14="http://schemas.microsoft.com/office/powerpoint/2010/main" val="426917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You are going to be a meteorologist now and write in a scientific notebook</a:t>
            </a:r>
            <a:r>
              <a:rPr lang="en-US" sz="1800" i="1"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a:effectLst/>
                <a:latin typeface="Cambria" panose="02040503050406030204" pitchFamily="18" charset="0"/>
                <a:ea typeface="Cambria" panose="02040503050406030204" pitchFamily="18" charset="0"/>
                <a:cs typeface="Times New Roman" panose="02020603050405020304" pitchFamily="18" charset="0"/>
              </a:rPr>
              <a:t>What is a meteorologist? </a:t>
            </a:r>
            <a:r>
              <a:rPr lang="en-US" sz="1800" dirty="0">
                <a:solidFill>
                  <a:srgbClr val="333333"/>
                </a:solidFill>
                <a:effectLst/>
                <a:latin typeface="Cambria" panose="02040503050406030204" pitchFamily="18" charset="0"/>
                <a:ea typeface="Cambria" panose="02040503050406030204" pitchFamily="18" charset="0"/>
                <a:cs typeface="Times New Roman" panose="02020603050405020304" pitchFamily="18" charset="0"/>
              </a:rPr>
              <a:t>A meteorologist is an individual with specialized education who uses scientific principles to observe, understand, explain, or forecast phenomena in Earth’s atmosphere and/or how the atmosphere affects Earth and life on the</a:t>
            </a:r>
            <a:r>
              <a:rPr lang="en-US" sz="1800" dirty="0">
                <a:solidFill>
                  <a:srgbClr val="333333"/>
                </a:solidFill>
                <a:effectLst/>
                <a:latin typeface="PT Sans" panose="020B0503020203020204" pitchFamily="34" charset="0"/>
                <a:ea typeface="Cambria" panose="02040503050406030204" pitchFamily="18" charset="0"/>
                <a:cs typeface="Times New Roman" panose="02020603050405020304" pitchFamily="18" charset="0"/>
              </a:rPr>
              <a:t> </a:t>
            </a:r>
            <a:r>
              <a:rPr lang="en-US" sz="1800" dirty="0">
                <a:solidFill>
                  <a:srgbClr val="333333"/>
                </a:solidFill>
                <a:effectLst/>
                <a:latin typeface="Cambria" panose="02040503050406030204" pitchFamily="18" charset="0"/>
                <a:ea typeface="Cambria" panose="02040503050406030204" pitchFamily="18" charset="0"/>
                <a:cs typeface="Times New Roman" panose="02020603050405020304" pitchFamily="18" charset="0"/>
              </a:rPr>
              <a:t>planet.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16</a:t>
            </a:fld>
            <a:endParaRPr lang="en-US"/>
          </a:p>
        </p:txBody>
      </p:sp>
    </p:spTree>
    <p:extLst>
      <p:ext uri="{BB962C8B-B14F-4D97-AF65-F5344CB8AC3E}">
        <p14:creationId xmlns:p14="http://schemas.microsoft.com/office/powerpoint/2010/main" val="205510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mbria" panose="02040503050406030204" pitchFamily="18" charset="0"/>
                <a:ea typeface="Cambria" panose="02040503050406030204" pitchFamily="18" charset="0"/>
                <a:cs typeface="Times New Roman" panose="02020603050405020304" pitchFamily="18" charset="0"/>
              </a:rPr>
              <a:t>Have the students pull out their clipboards and notebooks</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Have them write their names on the blank line on the first page.</a:t>
            </a:r>
            <a:r>
              <a:rPr lang="en-US" sz="1800" dirty="0">
                <a:effectLst/>
                <a:latin typeface="Cambria" panose="02040503050406030204" pitchFamily="18" charset="0"/>
                <a:ea typeface="Cambria" panose="02040503050406030204" pitchFamily="18" charset="0"/>
                <a:cs typeface="Times New Roman" panose="02020603050405020304" pitchFamily="18" charset="0"/>
              </a:rPr>
              <a:t>  In a moment we’ll be going outside to feel what today’s weather is like.  We’ll be using a thermometer to help us tell the temperature.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(show them the thermometer example and show them how to take a temperature reading) </a:t>
            </a:r>
            <a:r>
              <a:rPr lang="en-US" sz="1800" dirty="0">
                <a:effectLst/>
                <a:latin typeface="Cambria" panose="02040503050406030204" pitchFamily="18" charset="0"/>
                <a:ea typeface="Cambria" panose="02040503050406030204" pitchFamily="18" charset="0"/>
                <a:cs typeface="Times New Roman" panose="02020603050405020304" pitchFamily="18" charset="0"/>
              </a:rPr>
              <a:t>The thermometers we’ll be reading look like this.  Follow the big red dial to read the temperature in degrees Fahrenheit.  Each black dash counts by 2 degrees.</a:t>
            </a: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17</a:t>
            </a:fld>
            <a:endParaRPr lang="en-US"/>
          </a:p>
        </p:txBody>
      </p:sp>
    </p:spTree>
    <p:extLst>
      <p:ext uri="{BB962C8B-B14F-4D97-AF65-F5344CB8AC3E}">
        <p14:creationId xmlns:p14="http://schemas.microsoft.com/office/powerpoint/2010/main" val="23754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We’ll also be estimating wind speed based on our observations of windsocks.  We’ll use the Beaufort scale to observe if the wind sock is moving. Beaufort Wind Scale: This scale was developed by the Royal Navy in order to help sailors determine the strength of the wind. It goes on a scale of 0-12. 12 being hurricane force level of winds. The reading is taken by observing something. Flags, wind socks, or tree branches on land. Ocean waves or sails on the sea. Now most places in the world use mph/kph to determine wind speeds, but the Beaufort Scale is still relevant due to its ease of use and not needing an instrument to get a reading. </a:t>
            </a:r>
          </a:p>
          <a:p>
            <a:pPr marL="629920" marR="0" indent="-571500">
              <a:spcBef>
                <a:spcPts val="0"/>
              </a:spcBef>
              <a:spcAft>
                <a:spcPts val="1000"/>
              </a:spcAft>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629920" marR="0" indent="-571500">
              <a:spcBef>
                <a:spcPts val="0"/>
              </a:spcBef>
              <a:spcAft>
                <a:spcPts val="100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                  Walk outside, have students read thermometers, record the temperature in their notebook.</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Observe the wind socks and circle what the wind sock is doing. Instruct them to circle the picture(s) that describe today’s weather.  Walk around and assist students as needed.  If there is time, have one student share his/her forecast.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18</a:t>
            </a:fld>
            <a:endParaRPr lang="en-US"/>
          </a:p>
        </p:txBody>
      </p:sp>
    </p:spTree>
    <p:extLst>
      <p:ext uri="{BB962C8B-B14F-4D97-AF65-F5344CB8AC3E}">
        <p14:creationId xmlns:p14="http://schemas.microsoft.com/office/powerpoint/2010/main" val="293365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Lets compare what we observed to the local weather forecast for today.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Use the link to go to Idaho News or use your favorite weather forecast organization. Note that student observations may vary from the weather data reported on the news due to many factors such as location, distance from a building, concrete heat islands and the microclimates they create.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19</a:t>
            </a:fld>
            <a:endParaRPr lang="en-US"/>
          </a:p>
        </p:txBody>
      </p:sp>
    </p:spTree>
    <p:extLst>
      <p:ext uri="{BB962C8B-B14F-4D97-AF65-F5344CB8AC3E}">
        <p14:creationId xmlns:p14="http://schemas.microsoft.com/office/powerpoint/2010/main" val="422464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In today’s Weather lesson we’ll talk about where and why weather happens, perform experiments on pressure, go outside to record weather data using weather instruments and a meteorologist notebook, learn about the tools scientists use to measure weather and the difference between weather and climate.</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a:t>
            </a:fld>
            <a:endParaRPr lang="en-US"/>
          </a:p>
        </p:txBody>
      </p:sp>
    </p:spTree>
    <p:extLst>
      <p:ext uri="{BB962C8B-B14F-4D97-AF65-F5344CB8AC3E}">
        <p14:creationId xmlns:p14="http://schemas.microsoft.com/office/powerpoint/2010/main" val="3231968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Meteorologists make forecasts that look like this.  They make predictions about weather in the next few days.  Sometimes meteorologists display weather information on maps like these. Can you observe some of the differences between these maps?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Student responses may include: the maps correlate to different months of the year with the warmest temperatures in August and coldest temperatures in January.</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5EC8686-8244-42C0-A0EF-CF787B8B3471}" type="slidenum">
              <a:rPr lang="en-US" smtClean="0"/>
              <a:t>20</a:t>
            </a:fld>
            <a:endParaRPr lang="en-US"/>
          </a:p>
        </p:txBody>
      </p:sp>
    </p:spTree>
    <p:extLst>
      <p:ext uri="{BB962C8B-B14F-4D97-AF65-F5344CB8AC3E}">
        <p14:creationId xmlns:p14="http://schemas.microsoft.com/office/powerpoint/2010/main" val="4170035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As you know living in Idaho, there is a big difference in temperature between January and August!  For example, you wouldn’t want to float the river in the winter, and you can’t go skiing at Bogus Basin in the summer.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21</a:t>
            </a:fld>
            <a:endParaRPr lang="en-US"/>
          </a:p>
        </p:txBody>
      </p:sp>
    </p:spTree>
    <p:extLst>
      <p:ext uri="{BB962C8B-B14F-4D97-AF65-F5344CB8AC3E}">
        <p14:creationId xmlns:p14="http://schemas.microsoft.com/office/powerpoint/2010/main" val="291514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This is because Earth has four seasons, and each season has different weather.  Seasons are periods of the year characterized by particular weather conditions. Look at the page in your meteorology notebook with the graph. By looking at how the temperature changes can you make a guess about which season goes in each box?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Have students fill in their guesses and then click to reveal the seasons. If you want to use the season sort cards this is a great time to pass them out and have students sort them into each season.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22</a:t>
            </a:fld>
            <a:endParaRPr lang="en-US"/>
          </a:p>
        </p:txBody>
      </p:sp>
    </p:spTree>
    <p:extLst>
      <p:ext uri="{BB962C8B-B14F-4D97-AF65-F5344CB8AC3E}">
        <p14:creationId xmlns:p14="http://schemas.microsoft.com/office/powerpoint/2010/main" val="84892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How do meteorologists forecast the weather?  They use information, or data, from weather instruments.  Let’s watch another short video by meteorologist Scott Dorval.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Play Movie clip.</a:t>
            </a:r>
            <a:r>
              <a:rPr lang="en-US" sz="1800" dirty="0">
                <a:effectLst/>
                <a:latin typeface="Cambria" panose="02040503050406030204" pitchFamily="18" charset="0"/>
                <a:ea typeface="Cambria" panose="02040503050406030204" pitchFamily="18" charset="0"/>
                <a:cs typeface="Times New Roman" panose="02020603050405020304" pitchFamily="18" charset="0"/>
              </a:rPr>
              <a:t>  The radiosonde and weather balloon occasionally are found by people in their backyard or out hiking.  After it travels over 100,000 feet (19 miles) high through our atmosphere, the balloon eventually pops and the instrument falls to the ground with a parachute.  Here is one that was found last summer and returned to the National Weather Service, who gave it to us to share it with you.  The radiosonde has a barometer, or pressure sensor inside, it also has a temperature (long wire probe) and humidity (short spoon-looking object) sensor.  There is a GPS tracker that maps the distance and height in the atmosphere which can give us wind speed and direction.  On the inside is a battery and transmitter so that the computers will receive the data.  The latex balloon is five feet in diameter, but inflates to a much larger size.  The parachute is what carefully allows it to land, making it reusable if someone finds it and turns it back in. </a:t>
            </a:r>
            <a:endParaRPr lang="en-US" dirty="0"/>
          </a:p>
        </p:txBody>
      </p:sp>
      <p:sp>
        <p:nvSpPr>
          <p:cNvPr id="4" name="Slide Number Placeholder 3"/>
          <p:cNvSpPr>
            <a:spLocks noGrp="1"/>
          </p:cNvSpPr>
          <p:nvPr>
            <p:ph type="sldNum" sz="quarter" idx="10"/>
          </p:nvPr>
        </p:nvSpPr>
        <p:spPr/>
        <p:txBody>
          <a:bodyPr/>
          <a:lstStyle/>
          <a:p>
            <a:fld id="{55EC8686-8244-42C0-A0EF-CF787B8B3471}" type="slidenum">
              <a:rPr lang="en-US" smtClean="0"/>
              <a:t>23</a:t>
            </a:fld>
            <a:endParaRPr lang="en-US"/>
          </a:p>
        </p:txBody>
      </p:sp>
    </p:spTree>
    <p:extLst>
      <p:ext uri="{BB962C8B-B14F-4D97-AF65-F5344CB8AC3E}">
        <p14:creationId xmlns:p14="http://schemas.microsoft.com/office/powerpoint/2010/main" val="2874366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Meteorologists are studying weather and climate. But what is climate?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24</a:t>
            </a:fld>
            <a:endParaRPr lang="en-US"/>
          </a:p>
        </p:txBody>
      </p:sp>
    </p:spTree>
    <p:extLst>
      <p:ext uri="{BB962C8B-B14F-4D97-AF65-F5344CB8AC3E}">
        <p14:creationId xmlns:p14="http://schemas.microsoft.com/office/powerpoint/2010/main" val="1489940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9920" marR="0" indent="-571500">
              <a:spcBef>
                <a:spcPts val="0"/>
              </a:spcBef>
              <a:spcAft>
                <a:spcPts val="1000"/>
              </a:spcAft>
            </a:pPr>
            <a:r>
              <a:rPr lang="en-US" sz="1800" dirty="0">
                <a:effectLst/>
                <a:latin typeface="Segoe UI" panose="020B0502040204020203" pitchFamily="34" charset="0"/>
              </a:rPr>
              <a:t>Weather is a specific event—like a rainstorm or a hot day—that happens over a few hours, days or weeks. </a:t>
            </a:r>
          </a:p>
          <a:p>
            <a:pPr marL="629920" marR="0" indent="-571500">
              <a:spcBef>
                <a:spcPts val="0"/>
              </a:spcBef>
              <a:spcAft>
                <a:spcPts val="1000"/>
              </a:spcAft>
            </a:pPr>
            <a:r>
              <a:rPr lang="en-US" sz="1800" dirty="0">
                <a:effectLst/>
                <a:latin typeface="Segoe UI" panose="020B0502040204020203" pitchFamily="34" charset="0"/>
              </a:rPr>
              <a:t>Climate is the average weather conditions in a place over 30 years or more. </a:t>
            </a:r>
            <a:r>
              <a:rPr lang="en-US" sz="1800" dirty="0">
                <a:effectLst/>
                <a:latin typeface="Cambria" panose="02040503050406030204" pitchFamily="18" charset="0"/>
                <a:ea typeface="Cambria" panose="02040503050406030204" pitchFamily="18" charset="0"/>
                <a:cs typeface="Times New Roman" panose="02020603050405020304" pitchFamily="18" charset="0"/>
              </a:rPr>
              <a:t>Climate is the long-term (ranging from months to millions of years) weather patterns in an area, which include average precipitation and temperature extremes.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Watch this video about the difference between weather and climate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25</a:t>
            </a:fld>
            <a:endParaRPr lang="en-US"/>
          </a:p>
        </p:txBody>
      </p:sp>
    </p:spTree>
    <p:extLst>
      <p:ext uri="{BB962C8B-B14F-4D97-AF65-F5344CB8AC3E}">
        <p14:creationId xmlns:p14="http://schemas.microsoft.com/office/powerpoint/2010/main" val="2331852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22222"/>
                </a:solidFill>
                <a:effectLst/>
                <a:latin typeface="Arial" panose="020B0604020202020204" pitchFamily="34" charset="0"/>
              </a:rPr>
              <a:t>There are approximately five main climate types on Earth:</a:t>
            </a:r>
          </a:p>
          <a:p>
            <a:pPr algn="l">
              <a:buFont typeface="Arial" panose="020B0604020202020204" pitchFamily="34" charset="0"/>
              <a:buChar char="•"/>
            </a:pPr>
            <a:r>
              <a:rPr lang="en-US" b="0" i="0" dirty="0">
                <a:solidFill>
                  <a:srgbClr val="222222"/>
                </a:solidFill>
                <a:effectLst/>
                <a:latin typeface="Arial" panose="020B0604020202020204" pitchFamily="34" charset="0"/>
              </a:rPr>
              <a:t>Tropical</a:t>
            </a:r>
          </a:p>
          <a:p>
            <a:pPr algn="l">
              <a:buFont typeface="Arial" panose="020B0604020202020204" pitchFamily="34" charset="0"/>
              <a:buChar char="•"/>
            </a:pPr>
            <a:r>
              <a:rPr lang="en-US" b="0" i="0" dirty="0">
                <a:solidFill>
                  <a:srgbClr val="222222"/>
                </a:solidFill>
                <a:effectLst/>
                <a:latin typeface="Arial" panose="020B0604020202020204" pitchFamily="34" charset="0"/>
              </a:rPr>
              <a:t>Dry</a:t>
            </a:r>
          </a:p>
          <a:p>
            <a:pPr algn="l">
              <a:buFont typeface="Arial" panose="020B0604020202020204" pitchFamily="34" charset="0"/>
              <a:buChar char="•"/>
            </a:pPr>
            <a:r>
              <a:rPr lang="en-US" b="0" i="0" dirty="0">
                <a:solidFill>
                  <a:srgbClr val="222222"/>
                </a:solidFill>
                <a:effectLst/>
                <a:latin typeface="Arial" panose="020B0604020202020204" pitchFamily="34" charset="0"/>
              </a:rPr>
              <a:t>Temperate</a:t>
            </a:r>
          </a:p>
          <a:p>
            <a:pPr algn="l">
              <a:buFont typeface="Arial" panose="020B0604020202020204" pitchFamily="34" charset="0"/>
              <a:buChar char="•"/>
            </a:pPr>
            <a:r>
              <a:rPr lang="en-US" b="0" i="0" dirty="0">
                <a:solidFill>
                  <a:srgbClr val="222222"/>
                </a:solidFill>
                <a:effectLst/>
                <a:latin typeface="Arial" panose="020B0604020202020204" pitchFamily="34" charset="0"/>
              </a:rPr>
              <a:t>Continental</a:t>
            </a:r>
          </a:p>
          <a:p>
            <a:pPr algn="l">
              <a:buFont typeface="Arial" panose="020B0604020202020204" pitchFamily="34" charset="0"/>
              <a:buChar char="•"/>
            </a:pPr>
            <a:r>
              <a:rPr lang="en-US" b="0" i="0" dirty="0">
                <a:solidFill>
                  <a:srgbClr val="222222"/>
                </a:solidFill>
                <a:effectLst/>
                <a:latin typeface="Arial" panose="020B0604020202020204" pitchFamily="34" charset="0"/>
              </a:rPr>
              <a:t>Polar</a:t>
            </a:r>
          </a:p>
          <a:p>
            <a:endParaRPr lang="en-US" dirty="0"/>
          </a:p>
          <a:p>
            <a:pPr marL="629920" marR="0" indent="-571500">
              <a:spcBef>
                <a:spcPts val="0"/>
              </a:spcBef>
              <a:spcAft>
                <a:spcPts val="100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If you want to dive deeper into climate zones here is a little extra information from NOAA.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pPr>
            <a:r>
              <a:rPr lang="en-US" sz="1800" b="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A: Tropical.</a:t>
            </a:r>
            <a:r>
              <a:rPr lang="en-US" sz="18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In this hot and humid zone, the average temperatures are greater than 64°F (18°C) year-round and there is more than 59 inches of precipitation each year.</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r>
              <a:rPr lang="en-US" sz="1800" b="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B: Dry.</a:t>
            </a:r>
            <a:r>
              <a:rPr lang="en-US" sz="18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These climate zones are so dry because moisture is rapidly evaporated from the air and there is very little precipitation.</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r>
              <a:rPr lang="en-US" sz="1800" b="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C: Temperate.</a:t>
            </a:r>
            <a:r>
              <a:rPr lang="en-US" sz="18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In this zone, there are typically warm and humid summers with thunderstorms and mild winters.</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r>
              <a:rPr lang="en-US" sz="1800" b="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D. Continental.</a:t>
            </a:r>
            <a:r>
              <a:rPr lang="en-US" sz="18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These regions have warm to cool summers and very cold winters. In the winter, this zone can experience snowstorms, strong winds, and very cold temperatures—sometimes falling below -22°F (-30°C)!</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pPr>
            <a:r>
              <a:rPr lang="en-US" sz="1800" b="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E: Polar.</a:t>
            </a:r>
            <a:r>
              <a:rPr lang="en-US" sz="18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In the polar climate zones, it’s extremely cold. Even in summer, the temperatures here never go higher than 50°F (10°C)!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28</a:t>
            </a:fld>
            <a:endParaRPr lang="en-US"/>
          </a:p>
        </p:txBody>
      </p:sp>
    </p:spTree>
    <p:extLst>
      <p:ext uri="{BB962C8B-B14F-4D97-AF65-F5344CB8AC3E}">
        <p14:creationId xmlns:p14="http://schemas.microsoft.com/office/powerpoint/2010/main" val="4278628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mbria" panose="02040503050406030204" pitchFamily="18" charset="0"/>
                <a:ea typeface="Cambria" panose="02040503050406030204" pitchFamily="18" charset="0"/>
                <a:cs typeface="Times New Roman" panose="02020603050405020304" pitchFamily="18" charset="0"/>
              </a:rPr>
              <a:t>Recap what students have learned, ask them or have them discuss with a neighbor</a:t>
            </a:r>
            <a:r>
              <a:rPr lang="en-US" sz="1800" dirty="0">
                <a:effectLst/>
                <a:latin typeface="Cambria" panose="02040503050406030204" pitchFamily="18" charset="0"/>
                <a:ea typeface="Cambria" panose="02040503050406030204" pitchFamily="18" charset="0"/>
                <a:cs typeface="Times New Roman" panose="02020603050405020304" pitchFamily="18" charset="0"/>
              </a:rPr>
              <a:t>. Was there anything you learned today that surprised you? </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29</a:t>
            </a:fld>
            <a:endParaRPr lang="en-US"/>
          </a:p>
        </p:txBody>
      </p:sp>
    </p:spTree>
    <p:extLst>
      <p:ext uri="{BB962C8B-B14F-4D97-AF65-F5344CB8AC3E}">
        <p14:creationId xmlns:p14="http://schemas.microsoft.com/office/powerpoint/2010/main" val="3901261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made by students from Nueva School about the difference between Weather and Climate as well as an intro to climate change.  https://youtu.be/87P0G_9aK2c</a:t>
            </a:r>
          </a:p>
          <a:p>
            <a:r>
              <a:rPr lang="en-US" dirty="0"/>
              <a:t>3 min 10 seconds</a:t>
            </a:r>
          </a:p>
        </p:txBody>
      </p:sp>
      <p:sp>
        <p:nvSpPr>
          <p:cNvPr id="4" name="Slide Number Placeholder 3"/>
          <p:cNvSpPr>
            <a:spLocks noGrp="1"/>
          </p:cNvSpPr>
          <p:nvPr>
            <p:ph type="sldNum" sz="quarter" idx="5"/>
          </p:nvPr>
        </p:nvSpPr>
        <p:spPr/>
        <p:txBody>
          <a:bodyPr/>
          <a:lstStyle/>
          <a:p>
            <a:fld id="{2B9278CE-81F7-402E-BE2D-CCC84CE629D3}" type="slidenum">
              <a:rPr lang="en-US" smtClean="0"/>
              <a:t>32</a:t>
            </a:fld>
            <a:endParaRPr lang="en-US"/>
          </a:p>
        </p:txBody>
      </p:sp>
    </p:spTree>
    <p:extLst>
      <p:ext uri="{BB962C8B-B14F-4D97-AF65-F5344CB8AC3E}">
        <p14:creationId xmlns:p14="http://schemas.microsoft.com/office/powerpoint/2010/main" val="192616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Look at this picture.  Where does weather happen?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In the atmosphere.</a:t>
            </a:r>
            <a:r>
              <a:rPr lang="en-US" sz="1800" dirty="0">
                <a:effectLst/>
                <a:latin typeface="Cambria" panose="02040503050406030204" pitchFamily="18" charset="0"/>
                <a:ea typeface="Cambria" panose="02040503050406030204" pitchFamily="18" charset="0"/>
                <a:cs typeface="Times New Roman" panose="02020603050405020304" pitchFamily="18" charset="0"/>
              </a:rPr>
              <a:t> What is the atmosphere? This is what the atmosphere looks like from outer space.  It is like a blanket of gases that surrounds our planet.  What do you know about the atmosphere?  Why is it so important?  Everyone take a deep breath.  What did you just inhale?  Atmosphere! This is the place that weather happens. Now we know where it happens, but what is weather?</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3</a:t>
            </a:fld>
            <a:endParaRPr lang="en-US"/>
          </a:p>
        </p:txBody>
      </p:sp>
    </p:spTree>
    <p:extLst>
      <p:ext uri="{BB962C8B-B14F-4D97-AF65-F5344CB8AC3E}">
        <p14:creationId xmlns:p14="http://schemas.microsoft.com/office/powerpoint/2010/main" val="190382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9920" marR="0" indent="-57150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Some of these pictures are weather, and some are not.  Take a minute and talk with your neighbors and decide which pictures are weather, and then we’ll discuss it together.  Weather images: Tornado, Sunny, Hurricane, Rain, Snow.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[Give them a minute to pair-share, then go through the pictures together.  Share a few fun facts about tornadoes, tsunami, etc. The non-weather images will disappear as you click. Help them understand why they are not weather, some may be caused by weather, but are not actually weather.]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5EC8686-8244-42C0-A0EF-CF787B8B3471}" type="slidenum">
              <a:rPr lang="en-US" smtClean="0"/>
              <a:t>4</a:t>
            </a:fld>
            <a:endParaRPr lang="en-US"/>
          </a:p>
        </p:txBody>
      </p:sp>
    </p:spTree>
    <p:extLst>
      <p:ext uri="{BB962C8B-B14F-4D97-AF65-F5344CB8AC3E}">
        <p14:creationId xmlns:p14="http://schemas.microsoft.com/office/powerpoint/2010/main" val="346978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Which of these do we have in Idaho?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Give them some time to think about their answer. Explain why we do not have hurricanes. They need large bodies of water to form in tropical or subtropical areas. . Do we have a warm ocean near Idaho? No.)</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5</a:t>
            </a:fld>
            <a:endParaRPr lang="en-US"/>
          </a:p>
        </p:txBody>
      </p:sp>
    </p:spTree>
    <p:extLst>
      <p:ext uri="{BB962C8B-B14F-4D97-AF65-F5344CB8AC3E}">
        <p14:creationId xmlns:p14="http://schemas.microsoft.com/office/powerpoint/2010/main" val="38428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Yes we do get a few tornadoes in Idaho! Here is a map that shows where tornadoes in Idaho have occurred (red dots).   Luckily with our mountainous terrain, we only get on average 1 to 2 tornadoes a year in the entire state.  Some states, like Texas, get 100-500 tornadoes in a year!  The area of the Midwest known as Tornado Alley gets the most tornadoes because that is where the cool dry air from the Northwest meets the warm moist air from the Southeast and there’s a lot flat land for the funnel cloud to touch down.  Winds in a tornado can reach over 300 mph! We will talk more about what causes wind soon.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If you want your class to learn more about tornados you can watch this </a:t>
            </a:r>
            <a:r>
              <a:rPr lang="en-US" sz="1800" i="1" dirty="0" err="1">
                <a:effectLst/>
                <a:latin typeface="Cambria" panose="02040503050406030204" pitchFamily="18" charset="0"/>
                <a:ea typeface="Cambria" panose="02040503050406030204" pitchFamily="18" charset="0"/>
                <a:cs typeface="Times New Roman" panose="02020603050405020304" pitchFamily="18" charset="0"/>
              </a:rPr>
              <a:t>youtube</a:t>
            </a:r>
            <a:r>
              <a:rPr lang="en-US" sz="1800" i="1" dirty="0">
                <a:effectLst/>
                <a:latin typeface="Cambria" panose="02040503050406030204" pitchFamily="18" charset="0"/>
                <a:ea typeface="Cambria" panose="02040503050406030204" pitchFamily="18" charset="0"/>
                <a:cs typeface="Times New Roman" panose="02020603050405020304" pitchFamily="18" charset="0"/>
              </a:rPr>
              <a:t> form National Geographic </a:t>
            </a:r>
            <a:r>
              <a:rPr lang="en-US" sz="1800" u="sng"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hlinkClick r:id="rId3"/>
              </a:rPr>
              <a:t>https://www.youtube.com/watch?v=ztlnZRp1WiE</a:t>
            </a:r>
            <a:r>
              <a:rPr lang="en-US" sz="1800" u="sng"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6</a:t>
            </a:fld>
            <a:endParaRPr lang="en-US"/>
          </a:p>
        </p:txBody>
      </p:sp>
    </p:spTree>
    <p:extLst>
      <p:ext uri="{BB962C8B-B14F-4D97-AF65-F5344CB8AC3E}">
        <p14:creationId xmlns:p14="http://schemas.microsoft.com/office/powerpoint/2010/main" val="339455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mbria" panose="02040503050406030204" pitchFamily="18" charset="0"/>
                <a:ea typeface="Cambria" panose="02040503050406030204" pitchFamily="18" charset="0"/>
                <a:cs typeface="Times New Roman" panose="02020603050405020304" pitchFamily="18" charset="0"/>
              </a:rPr>
              <a:t>You have a sense of what is weather and what is not, but what makes something weather? Well it all has to do with where weather happens.  Weather is the current conditions in the atmosphere at a particular place and time. It’s what’s happening outside right now.</a:t>
            </a:r>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7</a:t>
            </a:fld>
            <a:endParaRPr lang="en-US"/>
          </a:p>
        </p:txBody>
      </p:sp>
    </p:spTree>
    <p:extLst>
      <p:ext uri="{BB962C8B-B14F-4D97-AF65-F5344CB8AC3E}">
        <p14:creationId xmlns:p14="http://schemas.microsoft.com/office/powerpoint/2010/main" val="669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What creates weather? We are going to investigate this question today.</a:t>
            </a: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8</a:t>
            </a:fld>
            <a:endParaRPr lang="en-US"/>
          </a:p>
        </p:txBody>
      </p:sp>
    </p:spTree>
    <p:extLst>
      <p:ext uri="{BB962C8B-B14F-4D97-AF65-F5344CB8AC3E}">
        <p14:creationId xmlns:p14="http://schemas.microsoft.com/office/powerpoint/2010/main" val="328700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9920" marR="0" indent="-571500">
              <a:spcBef>
                <a:spcPts val="0"/>
              </a:spcBef>
              <a:spcAft>
                <a:spcPts val="10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What is the atmosphere made up of?  AIR.  </a:t>
            </a:r>
          </a:p>
          <a:p>
            <a:pPr marL="629920" marR="0" indent="-571500">
              <a:spcBef>
                <a:spcPts val="0"/>
              </a:spcBef>
              <a:spcAft>
                <a:spcPts val="1000"/>
              </a:spcAft>
            </a:pPr>
            <a:r>
              <a:rPr lang="en-US" sz="1800" i="1"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a:effectLst/>
                <a:latin typeface="Cambria" panose="02040503050406030204" pitchFamily="18" charset="0"/>
                <a:ea typeface="Cambria" panose="02040503050406030204" pitchFamily="18" charset="0"/>
                <a:cs typeface="Times New Roman" panose="02020603050405020304" pitchFamily="18" charset="0"/>
              </a:rPr>
              <a:t>Air has weight because it is composed of gases.  Do you remember learning about the three phases of water in the water cycle?  Water vapor is one of the gases in the atmosphere (like the steam you see when you boil water).  Another type of gas is called oxygen, which is important because that is what we breathe!</a:t>
            </a:r>
          </a:p>
          <a:p>
            <a:pPr marL="629920" marR="0" indent="-57150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These gases are made up of teeny tiny particles called molecules.  </a:t>
            </a:r>
            <a:r>
              <a:rPr lang="en-US" sz="1800" i="1" dirty="0">
                <a:effectLst/>
                <a:latin typeface="Cambria" panose="02040503050406030204" pitchFamily="18" charset="0"/>
                <a:ea typeface="Cambria" panose="02040503050406030204" pitchFamily="18" charset="0"/>
                <a:cs typeface="Times New Roman" panose="02020603050405020304" pitchFamily="18" charset="0"/>
              </a:rPr>
              <a:t>(click on slide to display figure with red dots).  </a:t>
            </a:r>
            <a:r>
              <a:rPr lang="en-US" sz="1800" dirty="0">
                <a:effectLst/>
                <a:latin typeface="Cambria" panose="02040503050406030204" pitchFamily="18" charset="0"/>
                <a:ea typeface="Cambria" panose="02040503050406030204" pitchFamily="18" charset="0"/>
                <a:cs typeface="Times New Roman" panose="02020603050405020304" pitchFamily="18" charset="0"/>
              </a:rPr>
              <a:t>Molecules are so tiny we can’t even see them with a regular microscope, but the atmosphere is full of them!  Moving molecules in gases can be kind of pushy!  In fact, did you know that molecules in the atmosphere are pushing on you right now?</a:t>
            </a:r>
          </a:p>
          <a:p>
            <a:endParaRPr lang="en-US" dirty="0"/>
          </a:p>
        </p:txBody>
      </p:sp>
      <p:sp>
        <p:nvSpPr>
          <p:cNvPr id="4" name="Slide Number Placeholder 3"/>
          <p:cNvSpPr>
            <a:spLocks noGrp="1"/>
          </p:cNvSpPr>
          <p:nvPr>
            <p:ph type="sldNum" sz="quarter" idx="5"/>
          </p:nvPr>
        </p:nvSpPr>
        <p:spPr/>
        <p:txBody>
          <a:bodyPr/>
          <a:lstStyle/>
          <a:p>
            <a:fld id="{0E057FE8-049A-4D5A-B659-EA2AD347ECDD}" type="slidenum">
              <a:rPr lang="en-US" smtClean="0"/>
              <a:t>9</a:t>
            </a:fld>
            <a:endParaRPr lang="en-US"/>
          </a:p>
        </p:txBody>
      </p:sp>
    </p:spTree>
    <p:extLst>
      <p:ext uri="{BB962C8B-B14F-4D97-AF65-F5344CB8AC3E}">
        <p14:creationId xmlns:p14="http://schemas.microsoft.com/office/powerpoint/2010/main" val="145264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41A-125C-4160-950C-164472435F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C9406A-F9F6-4C4B-A153-D2375BAF3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4645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3EA7E-FE61-4C2A-BB84-7E3DD4DB64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039DE-4D13-4CA3-B8CD-BB1BC7C5EE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90DA7-B162-41A3-93E6-D9A31718A462}"/>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5" name="Footer Placeholder 4">
            <a:extLst>
              <a:ext uri="{FF2B5EF4-FFF2-40B4-BE49-F238E27FC236}">
                <a16:creationId xmlns:a16="http://schemas.microsoft.com/office/drawing/2014/main" id="{6D3757FE-2DE2-4414-B434-563B956367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75F0D3-BDEF-4D93-89BF-259A6B52DAF0}"/>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186395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hoto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F28B59-1F96-323F-9A8C-860B8E41A778}"/>
              </a:ext>
            </a:extLst>
          </p:cNvPr>
          <p:cNvSpPr/>
          <p:nvPr userDrawn="1"/>
        </p:nvSpPr>
        <p:spPr>
          <a:xfrm>
            <a:off x="0" y="5677648"/>
            <a:ext cx="12191289" cy="1180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9F1E01C4-10BB-420E-A685-5F77D47EB7D2}"/>
              </a:ext>
            </a:extLst>
          </p:cNvPr>
          <p:cNvSpPr>
            <a:spLocks noGrp="1"/>
          </p:cNvSpPr>
          <p:nvPr>
            <p:ph type="pic" sz="quarter" idx="13"/>
          </p:nvPr>
        </p:nvSpPr>
        <p:spPr>
          <a:xfrm>
            <a:off x="0" y="-1"/>
            <a:ext cx="12192000" cy="5677648"/>
          </a:xfrm>
          <a:solidFill>
            <a:schemeClr val="tx2">
              <a:lumMod val="20000"/>
              <a:lumOff val="80000"/>
            </a:schemeClr>
          </a:solidFill>
        </p:spPr>
        <p:txBody>
          <a:bodyPr/>
          <a:lstStyle/>
          <a:p>
            <a:endParaRPr lang="en-US"/>
          </a:p>
        </p:txBody>
      </p:sp>
      <p:sp>
        <p:nvSpPr>
          <p:cNvPr id="6" name="Text Placeholder 7">
            <a:extLst>
              <a:ext uri="{FF2B5EF4-FFF2-40B4-BE49-F238E27FC236}">
                <a16:creationId xmlns:a16="http://schemas.microsoft.com/office/drawing/2014/main" id="{698A141C-A5B7-43BA-82D8-B6432C4EC9D0}"/>
              </a:ext>
            </a:extLst>
          </p:cNvPr>
          <p:cNvSpPr>
            <a:spLocks noGrp="1"/>
          </p:cNvSpPr>
          <p:nvPr>
            <p:ph type="body" sz="quarter" idx="11"/>
          </p:nvPr>
        </p:nvSpPr>
        <p:spPr>
          <a:xfrm>
            <a:off x="1023334" y="5963124"/>
            <a:ext cx="11017776" cy="609398"/>
          </a:xfrm>
          <a:ln w="57150">
            <a:noFill/>
          </a:ln>
        </p:spPr>
        <p:txBody>
          <a:bodyPr wrap="square" lIns="0" tIns="0" rIns="0" bIns="0" anchor="t" anchorCtr="0">
            <a:spAutoFit/>
          </a:bodyPr>
          <a:lstStyle>
            <a:lvl1pPr marL="0" indent="0" algn="l">
              <a:buNone/>
              <a:defRPr sz="4400" b="1" cap="all" spc="300" baseline="0">
                <a:solidFill>
                  <a:schemeClr val="bg1"/>
                </a:solidFill>
                <a:latin typeface="Century Gothic" panose="020B0502020202020204" pitchFamily="34" charset="0"/>
              </a:defRPr>
            </a:lvl1pPr>
          </a:lstStyle>
          <a:p>
            <a:pPr lvl="0"/>
            <a:r>
              <a:rPr lang="en-US" dirty="0"/>
              <a:t>Click to edit Master</a:t>
            </a:r>
          </a:p>
        </p:txBody>
      </p:sp>
      <p:pic>
        <p:nvPicPr>
          <p:cNvPr id="5" name="Picture 4" descr="Shape, circle&#10;&#10;Description automatically generated">
            <a:extLst>
              <a:ext uri="{FF2B5EF4-FFF2-40B4-BE49-F238E27FC236}">
                <a16:creationId xmlns:a16="http://schemas.microsoft.com/office/drawing/2014/main" id="{B42891DB-FC21-5DA5-4868-F93EDFBE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6" y="5802133"/>
            <a:ext cx="931381" cy="931381"/>
          </a:xfrm>
          <a:prstGeom prst="rect">
            <a:avLst/>
          </a:prstGeom>
        </p:spPr>
      </p:pic>
    </p:spTree>
    <p:extLst>
      <p:ext uri="{BB962C8B-B14F-4D97-AF65-F5344CB8AC3E}">
        <p14:creationId xmlns:p14="http://schemas.microsoft.com/office/powerpoint/2010/main" val="32044870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hoto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F28B59-1F96-323F-9A8C-860B8E41A778}"/>
              </a:ext>
            </a:extLst>
          </p:cNvPr>
          <p:cNvSpPr/>
          <p:nvPr userDrawn="1"/>
        </p:nvSpPr>
        <p:spPr>
          <a:xfrm>
            <a:off x="0" y="5677648"/>
            <a:ext cx="12191289" cy="118035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9F1E01C4-10BB-420E-A685-5F77D47EB7D2}"/>
              </a:ext>
            </a:extLst>
          </p:cNvPr>
          <p:cNvSpPr>
            <a:spLocks noGrp="1"/>
          </p:cNvSpPr>
          <p:nvPr>
            <p:ph type="pic" sz="quarter" idx="13"/>
          </p:nvPr>
        </p:nvSpPr>
        <p:spPr>
          <a:xfrm>
            <a:off x="0" y="-1"/>
            <a:ext cx="12192000" cy="5677648"/>
          </a:xfrm>
          <a:solidFill>
            <a:schemeClr val="tx2">
              <a:lumMod val="20000"/>
              <a:lumOff val="80000"/>
            </a:schemeClr>
          </a:solidFill>
        </p:spPr>
        <p:txBody>
          <a:bodyPr/>
          <a:lstStyle/>
          <a:p>
            <a:endParaRPr lang="en-US"/>
          </a:p>
        </p:txBody>
      </p:sp>
      <p:sp>
        <p:nvSpPr>
          <p:cNvPr id="6" name="Text Placeholder 7">
            <a:extLst>
              <a:ext uri="{FF2B5EF4-FFF2-40B4-BE49-F238E27FC236}">
                <a16:creationId xmlns:a16="http://schemas.microsoft.com/office/drawing/2014/main" id="{698A141C-A5B7-43BA-82D8-B6432C4EC9D0}"/>
              </a:ext>
            </a:extLst>
          </p:cNvPr>
          <p:cNvSpPr>
            <a:spLocks noGrp="1"/>
          </p:cNvSpPr>
          <p:nvPr>
            <p:ph type="body" sz="quarter" idx="11"/>
          </p:nvPr>
        </p:nvSpPr>
        <p:spPr>
          <a:xfrm>
            <a:off x="1023334" y="5963124"/>
            <a:ext cx="11017776" cy="609398"/>
          </a:xfrm>
          <a:ln w="57150">
            <a:noFill/>
          </a:ln>
        </p:spPr>
        <p:txBody>
          <a:bodyPr wrap="square" lIns="0" tIns="0" rIns="0" bIns="0" anchor="t" anchorCtr="0">
            <a:spAutoFit/>
          </a:bodyPr>
          <a:lstStyle>
            <a:lvl1pPr marL="0" indent="0" algn="l">
              <a:buNone/>
              <a:defRPr sz="4400" b="1" cap="all" spc="300" baseline="0">
                <a:solidFill>
                  <a:schemeClr val="bg1"/>
                </a:solidFill>
                <a:latin typeface="Century Gothic" panose="020B0502020202020204" pitchFamily="34" charset="0"/>
              </a:defRPr>
            </a:lvl1pPr>
          </a:lstStyle>
          <a:p>
            <a:pPr lvl="0"/>
            <a:r>
              <a:rPr lang="en-US" dirty="0"/>
              <a:t>Click to edit Master</a:t>
            </a:r>
          </a:p>
        </p:txBody>
      </p:sp>
      <p:pic>
        <p:nvPicPr>
          <p:cNvPr id="5" name="Picture 4" descr="Shape, circle&#10;&#10;Description automatically generated">
            <a:extLst>
              <a:ext uri="{FF2B5EF4-FFF2-40B4-BE49-F238E27FC236}">
                <a16:creationId xmlns:a16="http://schemas.microsoft.com/office/drawing/2014/main" id="{B42891DB-FC21-5DA5-4868-F93EDFBE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6" y="5802133"/>
            <a:ext cx="931381" cy="931381"/>
          </a:xfrm>
          <a:prstGeom prst="rect">
            <a:avLst/>
          </a:prstGeom>
        </p:spPr>
      </p:pic>
    </p:spTree>
    <p:extLst>
      <p:ext uri="{BB962C8B-B14F-4D97-AF65-F5344CB8AC3E}">
        <p14:creationId xmlns:p14="http://schemas.microsoft.com/office/powerpoint/2010/main" val="140670424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Circle Graphic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bg2"/>
          </a:solidFill>
          <a:ln w="76200">
            <a:solidFill>
              <a:schemeClr val="accent3"/>
            </a:solidFill>
          </a:ln>
        </p:spPr>
        <p:txBody>
          <a:bodyPr/>
          <a:lstStyle/>
          <a:p>
            <a:endParaRPr lang="en-US"/>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2009"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526078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Circle Graphic -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bg2">
              <a:lumMod val="20000"/>
              <a:lumOff val="80000"/>
            </a:schemeClr>
          </a:solidFill>
          <a:ln w="76200">
            <a:solidFill>
              <a:schemeClr val="bg1"/>
            </a:solidFill>
          </a:ln>
        </p:spPr>
        <p:txBody>
          <a:bodyPr/>
          <a:lstStyle/>
          <a:p>
            <a:endParaRPr lang="en-US" dirty="0"/>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1350"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493801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Circle Graphic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tx2">
              <a:lumMod val="20000"/>
              <a:lumOff val="80000"/>
            </a:schemeClr>
          </a:solidFill>
          <a:ln w="76200">
            <a:solidFill>
              <a:schemeClr val="bg2"/>
            </a:solidFill>
          </a:ln>
        </p:spPr>
        <p:txBody>
          <a:bodyPr/>
          <a:lstStyle/>
          <a:p>
            <a:endParaRPr lang="en-US"/>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1350"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26726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5" name="Rectangle 4"/>
          <p:cNvSpPr/>
          <p:nvPr userDrawn="1"/>
        </p:nvSpPr>
        <p:spPr>
          <a:xfrm>
            <a:off x="0" y="6172200"/>
            <a:ext cx="12192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4"/>
          </p:nvPr>
        </p:nvSpPr>
        <p:spPr>
          <a:xfrm>
            <a:off x="0" y="0"/>
            <a:ext cx="12192000" cy="6248400"/>
          </a:xfrm>
          <a:solidFill>
            <a:schemeClr val="tx2">
              <a:lumMod val="20000"/>
              <a:lumOff val="80000"/>
            </a:schemeClr>
          </a:solidFill>
        </p:spPr>
        <p:txBody>
          <a:bodyPr/>
          <a:lstStyle/>
          <a:p>
            <a:endParaRPr lang="en-US" dirty="0"/>
          </a:p>
        </p:txBody>
      </p:sp>
      <p:sp>
        <p:nvSpPr>
          <p:cNvPr id="16" name="Text Placeholder 12"/>
          <p:cNvSpPr>
            <a:spLocks noGrp="1"/>
          </p:cNvSpPr>
          <p:nvPr>
            <p:ph type="body" sz="quarter" idx="13"/>
          </p:nvPr>
        </p:nvSpPr>
        <p:spPr>
          <a:xfrm>
            <a:off x="304800" y="6371578"/>
            <a:ext cx="11811000" cy="381000"/>
          </a:xfrm>
        </p:spPr>
        <p:txBody>
          <a:bodyPr anchor="ctr">
            <a:noAutofit/>
          </a:bodyPr>
          <a:lstStyle>
            <a:lvl1pPr marL="0" indent="0" algn="r">
              <a:buNone/>
              <a:defRPr sz="3200" b="1" cap="all" spc="60" baseline="0">
                <a:solidFill>
                  <a:schemeClr val="bg1"/>
                </a:solidFill>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81927953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12192000" cy="6858000"/>
          </a:xfrm>
          <a:solidFill>
            <a:schemeClr val="tx2">
              <a:lumMod val="20000"/>
              <a:lumOff val="80000"/>
            </a:schemeClr>
          </a:solidFill>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408325359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Collage #1">
    <p:spTree>
      <p:nvGrpSpPr>
        <p:cNvPr id="1" name=""/>
        <p:cNvGrpSpPr/>
        <p:nvPr/>
      </p:nvGrpSpPr>
      <p:grpSpPr>
        <a:xfrm>
          <a:off x="0" y="0"/>
          <a:ext cx="0" cy="0"/>
          <a:chOff x="0" y="0"/>
          <a:chExt cx="0" cy="0"/>
        </a:xfrm>
      </p:grpSpPr>
      <p:sp>
        <p:nvSpPr>
          <p:cNvPr id="2" name="Rectangle 1"/>
          <p:cNvSpPr/>
          <p:nvPr userDrawn="1"/>
        </p:nvSpPr>
        <p:spPr>
          <a:xfrm>
            <a:off x="6400800" y="6172200"/>
            <a:ext cx="5791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228600" y="292963"/>
            <a:ext cx="5516716" cy="6336437"/>
          </a:xfrm>
          <a:solidFill>
            <a:schemeClr val="accent3">
              <a:lumMod val="20000"/>
              <a:lumOff val="80000"/>
            </a:schemeClr>
          </a:solidFill>
        </p:spPr>
        <p:txBody>
          <a:bodyPr/>
          <a:lstStyle/>
          <a:p>
            <a:endParaRPr lang="en-US" dirty="0"/>
          </a:p>
        </p:txBody>
      </p:sp>
      <p:sp>
        <p:nvSpPr>
          <p:cNvPr id="9" name="Picture Placeholder 5"/>
          <p:cNvSpPr>
            <a:spLocks noGrp="1"/>
          </p:cNvSpPr>
          <p:nvPr>
            <p:ph type="pic" sz="quarter" idx="11"/>
          </p:nvPr>
        </p:nvSpPr>
        <p:spPr>
          <a:xfrm>
            <a:off x="5942166" y="292963"/>
            <a:ext cx="6021234" cy="3440837"/>
          </a:xfrm>
          <a:solidFill>
            <a:schemeClr val="accent3">
              <a:lumMod val="20000"/>
              <a:lumOff val="80000"/>
            </a:schemeClr>
          </a:solidFill>
        </p:spPr>
        <p:txBody>
          <a:bodyPr/>
          <a:lstStyle/>
          <a:p>
            <a:endParaRPr lang="en-US"/>
          </a:p>
        </p:txBody>
      </p:sp>
      <p:sp>
        <p:nvSpPr>
          <p:cNvPr id="10" name="Picture Placeholder 5"/>
          <p:cNvSpPr>
            <a:spLocks noGrp="1"/>
          </p:cNvSpPr>
          <p:nvPr>
            <p:ph type="pic" sz="quarter" idx="12"/>
          </p:nvPr>
        </p:nvSpPr>
        <p:spPr>
          <a:xfrm>
            <a:off x="5942166" y="4648200"/>
            <a:ext cx="3208826" cy="1981200"/>
          </a:xfrm>
          <a:solidFill>
            <a:schemeClr val="accent3">
              <a:lumMod val="20000"/>
              <a:lumOff val="80000"/>
            </a:schemeClr>
          </a:solidFill>
        </p:spPr>
        <p:txBody>
          <a:bodyPr/>
          <a:lstStyle/>
          <a:p>
            <a:endParaRPr lang="en-US"/>
          </a:p>
        </p:txBody>
      </p:sp>
      <p:sp>
        <p:nvSpPr>
          <p:cNvPr id="11" name="Picture Placeholder 5"/>
          <p:cNvSpPr>
            <a:spLocks noGrp="1"/>
          </p:cNvSpPr>
          <p:nvPr>
            <p:ph type="pic" sz="quarter" idx="13"/>
          </p:nvPr>
        </p:nvSpPr>
        <p:spPr>
          <a:xfrm>
            <a:off x="9336922" y="4648200"/>
            <a:ext cx="2625044" cy="1981200"/>
          </a:xfrm>
          <a:solidFill>
            <a:schemeClr val="accent3">
              <a:lumMod val="20000"/>
              <a:lumOff val="80000"/>
            </a:schemeClr>
          </a:solidFill>
        </p:spPr>
        <p:txBody>
          <a:bodyPr/>
          <a:lstStyle/>
          <a:p>
            <a:endParaRPr lang="en-US"/>
          </a:p>
        </p:txBody>
      </p:sp>
      <p:sp>
        <p:nvSpPr>
          <p:cNvPr id="4" name="Text Placeholder 2">
            <a:extLst>
              <a:ext uri="{FF2B5EF4-FFF2-40B4-BE49-F238E27FC236}">
                <a16:creationId xmlns:a16="http://schemas.microsoft.com/office/drawing/2014/main" id="{F1185D8C-EB09-07A9-56DE-BC07770550D8}"/>
              </a:ext>
            </a:extLst>
          </p:cNvPr>
          <p:cNvSpPr>
            <a:spLocks noGrp="1"/>
          </p:cNvSpPr>
          <p:nvPr>
            <p:ph type="body" sz="quarter" idx="14"/>
          </p:nvPr>
        </p:nvSpPr>
        <p:spPr>
          <a:xfrm>
            <a:off x="5942166" y="3886200"/>
            <a:ext cx="6021234" cy="609600"/>
          </a:xfrm>
          <a:solidFill>
            <a:schemeClr val="accent3">
              <a:lumMod val="75000"/>
            </a:schemeClr>
          </a:solidFill>
        </p:spPr>
        <p:txBody>
          <a:bodyPr anchor="ctr"/>
          <a:lstStyle>
            <a:lvl1pPr marL="0" indent="0">
              <a:buNone/>
              <a:defRPr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415004400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10" name="Rectangle 9"/>
          <p:cNvSpPr/>
          <p:nvPr userDrawn="1"/>
        </p:nvSpPr>
        <p:spPr>
          <a:xfrm>
            <a:off x="6400800" y="6172200"/>
            <a:ext cx="5791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228600" y="284085"/>
            <a:ext cx="3912998" cy="6345315"/>
          </a:xfrm>
          <a:solidFill>
            <a:schemeClr val="accent3">
              <a:lumMod val="20000"/>
              <a:lumOff val="80000"/>
            </a:schemeClr>
          </a:solidFill>
        </p:spPr>
        <p:txBody>
          <a:bodyPr/>
          <a:lstStyle/>
          <a:p>
            <a:endParaRPr lang="en-US"/>
          </a:p>
        </p:txBody>
      </p:sp>
      <p:sp>
        <p:nvSpPr>
          <p:cNvPr id="9" name="Picture Placeholder 5"/>
          <p:cNvSpPr>
            <a:spLocks noGrp="1"/>
          </p:cNvSpPr>
          <p:nvPr>
            <p:ph type="pic" sz="quarter" idx="11"/>
          </p:nvPr>
        </p:nvSpPr>
        <p:spPr>
          <a:xfrm>
            <a:off x="4311650" y="284086"/>
            <a:ext cx="5029200" cy="3373514"/>
          </a:xfrm>
          <a:solidFill>
            <a:schemeClr val="accent3">
              <a:lumMod val="20000"/>
              <a:lumOff val="80000"/>
            </a:schemeClr>
          </a:solidFill>
        </p:spPr>
        <p:txBody>
          <a:bodyPr/>
          <a:lstStyle/>
          <a:p>
            <a:endParaRPr lang="en-US"/>
          </a:p>
        </p:txBody>
      </p:sp>
      <p:sp>
        <p:nvSpPr>
          <p:cNvPr id="11" name="Picture Placeholder 5"/>
          <p:cNvSpPr>
            <a:spLocks noGrp="1"/>
          </p:cNvSpPr>
          <p:nvPr>
            <p:ph type="pic" sz="quarter" idx="13"/>
          </p:nvPr>
        </p:nvSpPr>
        <p:spPr>
          <a:xfrm>
            <a:off x="9533826" y="4572000"/>
            <a:ext cx="2429574" cy="2057400"/>
          </a:xfrm>
          <a:solidFill>
            <a:schemeClr val="accent3">
              <a:lumMod val="20000"/>
              <a:lumOff val="80000"/>
            </a:schemeClr>
          </a:solidFill>
        </p:spPr>
        <p:txBody>
          <a:bodyPr/>
          <a:lstStyle/>
          <a:p>
            <a:endParaRPr lang="en-US"/>
          </a:p>
        </p:txBody>
      </p:sp>
      <p:sp>
        <p:nvSpPr>
          <p:cNvPr id="3" name="Text Placeholder 2"/>
          <p:cNvSpPr>
            <a:spLocks noGrp="1"/>
          </p:cNvSpPr>
          <p:nvPr>
            <p:ph type="body" sz="quarter" idx="14"/>
          </p:nvPr>
        </p:nvSpPr>
        <p:spPr>
          <a:xfrm>
            <a:off x="4311650" y="3810000"/>
            <a:ext cx="7651750" cy="609600"/>
          </a:xfrm>
          <a:solidFill>
            <a:schemeClr val="accent3">
              <a:lumMod val="75000"/>
            </a:schemeClr>
          </a:solidFill>
        </p:spPr>
        <p:txBody>
          <a:bodyPr anchor="ctr"/>
          <a:lstStyle>
            <a:lvl1pPr marL="0" indent="0">
              <a:buNone/>
              <a:defRPr b="1">
                <a:solidFill>
                  <a:schemeClr val="bg1"/>
                </a:solidFill>
              </a:defRPr>
            </a:lvl1pPr>
          </a:lstStyle>
          <a:p>
            <a:pPr lvl="0"/>
            <a:r>
              <a:rPr lang="en-US" dirty="0"/>
              <a:t>Edit Master text styles</a:t>
            </a:r>
          </a:p>
        </p:txBody>
      </p:sp>
      <p:sp>
        <p:nvSpPr>
          <p:cNvPr id="12" name="Picture Placeholder 5"/>
          <p:cNvSpPr>
            <a:spLocks noGrp="1"/>
          </p:cNvSpPr>
          <p:nvPr>
            <p:ph type="pic" sz="quarter" idx="15"/>
          </p:nvPr>
        </p:nvSpPr>
        <p:spPr>
          <a:xfrm>
            <a:off x="6911276" y="4572000"/>
            <a:ext cx="2429574" cy="2057400"/>
          </a:xfrm>
          <a:solidFill>
            <a:schemeClr val="accent3">
              <a:lumMod val="20000"/>
              <a:lumOff val="80000"/>
            </a:schemeClr>
          </a:solidFill>
        </p:spPr>
        <p:txBody>
          <a:bodyPr/>
          <a:lstStyle/>
          <a:p>
            <a:endParaRPr lang="en-US"/>
          </a:p>
        </p:txBody>
      </p:sp>
      <p:sp>
        <p:nvSpPr>
          <p:cNvPr id="13" name="Picture Placeholder 5"/>
          <p:cNvSpPr>
            <a:spLocks noGrp="1"/>
          </p:cNvSpPr>
          <p:nvPr>
            <p:ph type="pic" sz="quarter" idx="16"/>
          </p:nvPr>
        </p:nvSpPr>
        <p:spPr>
          <a:xfrm>
            <a:off x="4311650" y="4569228"/>
            <a:ext cx="2429574" cy="2060171"/>
          </a:xfrm>
          <a:solidFill>
            <a:schemeClr val="accent3">
              <a:lumMod val="20000"/>
              <a:lumOff val="80000"/>
            </a:schemeClr>
          </a:solidFill>
        </p:spPr>
        <p:txBody>
          <a:bodyPr/>
          <a:lstStyle/>
          <a:p>
            <a:endParaRPr lang="en-US"/>
          </a:p>
        </p:txBody>
      </p:sp>
      <p:sp>
        <p:nvSpPr>
          <p:cNvPr id="14" name="Picture Placeholder 5"/>
          <p:cNvSpPr>
            <a:spLocks noGrp="1"/>
          </p:cNvSpPr>
          <p:nvPr>
            <p:ph type="pic" sz="quarter" idx="17"/>
          </p:nvPr>
        </p:nvSpPr>
        <p:spPr>
          <a:xfrm>
            <a:off x="9533826" y="284085"/>
            <a:ext cx="2429574" cy="3373516"/>
          </a:xfrm>
          <a:solidFill>
            <a:schemeClr val="accent3">
              <a:lumMod val="20000"/>
              <a:lumOff val="80000"/>
            </a:schemeClr>
          </a:solidFill>
        </p:spPr>
        <p:txBody>
          <a:bodyPr/>
          <a:lstStyle/>
          <a:p>
            <a:endParaRPr lang="en-US" dirty="0"/>
          </a:p>
        </p:txBody>
      </p:sp>
    </p:spTree>
    <p:extLst>
      <p:ext uri="{BB962C8B-B14F-4D97-AF65-F5344CB8AC3E}">
        <p14:creationId xmlns:p14="http://schemas.microsoft.com/office/powerpoint/2010/main" val="1829798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9A5B-B74B-469A-9D4C-D088EC15B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8AC10-208D-4CF3-90D6-941C200B6F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DBEE1-5E97-4289-86DD-934EFF2C7BCB}"/>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5" name="Footer Placeholder 4">
            <a:extLst>
              <a:ext uri="{FF2B5EF4-FFF2-40B4-BE49-F238E27FC236}">
                <a16:creationId xmlns:a16="http://schemas.microsoft.com/office/drawing/2014/main" id="{48285888-6C4D-4DAA-8314-B4A85D9F3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A6929D-8D88-433A-B4E6-16DAD52B51FC}"/>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179969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 Content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497901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Cont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1688691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Content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2600429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3">
            <a:lumMod val="50000"/>
          </a:schemeClr>
        </a:solidFill>
        <a:effectLst/>
      </p:bgPr>
    </p:bg>
    <p:spTree>
      <p:nvGrpSpPr>
        <p:cNvPr id="1" name=""/>
        <p:cNvGrpSpPr/>
        <p:nvPr/>
      </p:nvGrpSpPr>
      <p:grpSpPr>
        <a:xfrm>
          <a:off x="0" y="0"/>
          <a:ext cx="0" cy="0"/>
          <a:chOff x="0" y="0"/>
          <a:chExt cx="0" cy="0"/>
        </a:xfrm>
      </p:grpSpPr>
      <p:pic>
        <p:nvPicPr>
          <p:cNvPr id="9" name="Picture 8" descr="A picture containing outdoor, nature, shore, resort&#10;&#10;Description automatically generated">
            <a:extLst>
              <a:ext uri="{FF2B5EF4-FFF2-40B4-BE49-F238E27FC236}">
                <a16:creationId xmlns:a16="http://schemas.microsoft.com/office/drawing/2014/main" id="{EC42F44B-65CC-E907-A502-79EA9BBF81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3" r="7130" b="36871"/>
          <a:stretch/>
        </p:blipFill>
        <p:spPr>
          <a:xfrm>
            <a:off x="0" y="653186"/>
            <a:ext cx="12192000" cy="3595201"/>
          </a:xfrm>
          <a:prstGeom prst="rect">
            <a:avLst/>
          </a:prstGeom>
          <a:ln w="47625" cap="sq">
            <a:noFill/>
            <a:miter lim="800000"/>
          </a:ln>
        </p:spPr>
      </p:pic>
      <p:sp>
        <p:nvSpPr>
          <p:cNvPr id="2" name="TextBox 1">
            <a:extLst>
              <a:ext uri="{FF2B5EF4-FFF2-40B4-BE49-F238E27FC236}">
                <a16:creationId xmlns:a16="http://schemas.microsoft.com/office/drawing/2014/main" id="{F5384A29-3487-1917-D2D1-379F76BBE564}"/>
              </a:ext>
            </a:extLst>
          </p:cNvPr>
          <p:cNvSpPr txBox="1"/>
          <p:nvPr userDrawn="1"/>
        </p:nvSpPr>
        <p:spPr>
          <a:xfrm>
            <a:off x="17893" y="5889174"/>
            <a:ext cx="12192000" cy="461665"/>
          </a:xfrm>
          <a:prstGeom prst="rect">
            <a:avLst/>
          </a:prstGeom>
          <a:noFill/>
        </p:spPr>
        <p:txBody>
          <a:bodyPr wrap="square" rtlCol="0">
            <a:spAutoFit/>
          </a:bodyPr>
          <a:lstStyle/>
          <a:p>
            <a:pPr algn="ctr"/>
            <a:r>
              <a:rPr lang="en-US" sz="2400" b="1" spc="287" dirty="0">
                <a:solidFill>
                  <a:schemeClr val="bg1"/>
                </a:solidFill>
              </a:rPr>
              <a:t>B</a:t>
            </a:r>
            <a:r>
              <a:rPr lang="en-US" b="1" spc="287" dirty="0">
                <a:solidFill>
                  <a:schemeClr val="bg1"/>
                </a:solidFill>
              </a:rPr>
              <a:t>OISE</a:t>
            </a:r>
            <a:r>
              <a:rPr lang="en-US" sz="2400" b="1" spc="287" dirty="0">
                <a:solidFill>
                  <a:schemeClr val="bg1"/>
                </a:solidFill>
              </a:rPr>
              <a:t>W</a:t>
            </a:r>
            <a:r>
              <a:rPr lang="en-US" b="1" spc="287" dirty="0">
                <a:solidFill>
                  <a:schemeClr val="bg1"/>
                </a:solidFill>
              </a:rPr>
              <a:t>ATER</a:t>
            </a:r>
            <a:r>
              <a:rPr lang="en-US" sz="2400" b="1" spc="287" dirty="0">
                <a:solidFill>
                  <a:schemeClr val="bg1"/>
                </a:solidFill>
              </a:rPr>
              <a:t>S</a:t>
            </a:r>
            <a:r>
              <a:rPr lang="en-US" b="1" spc="287" dirty="0">
                <a:solidFill>
                  <a:schemeClr val="bg1"/>
                </a:solidFill>
              </a:rPr>
              <a:t>HED.ORG</a:t>
            </a:r>
          </a:p>
        </p:txBody>
      </p:sp>
      <p:grpSp>
        <p:nvGrpSpPr>
          <p:cNvPr id="3" name="Group 2">
            <a:extLst>
              <a:ext uri="{FF2B5EF4-FFF2-40B4-BE49-F238E27FC236}">
                <a16:creationId xmlns:a16="http://schemas.microsoft.com/office/drawing/2014/main" id="{07B972AC-780F-058A-EAC4-A18E957C1FC3}"/>
              </a:ext>
            </a:extLst>
          </p:cNvPr>
          <p:cNvGrpSpPr/>
          <p:nvPr userDrawn="1"/>
        </p:nvGrpSpPr>
        <p:grpSpPr>
          <a:xfrm>
            <a:off x="5127669" y="4874671"/>
            <a:ext cx="1972449" cy="970716"/>
            <a:chOff x="4199170" y="3921213"/>
            <a:chExt cx="3142468" cy="1546526"/>
          </a:xfrm>
        </p:grpSpPr>
        <p:pic>
          <p:nvPicPr>
            <p:cNvPr id="4" name="Picture 3" descr="Shape, circle&#10;&#10;Description automatically generated">
              <a:extLst>
                <a:ext uri="{FF2B5EF4-FFF2-40B4-BE49-F238E27FC236}">
                  <a16:creationId xmlns:a16="http://schemas.microsoft.com/office/drawing/2014/main" id="{D9A74B59-9424-3C86-4FD1-8A2B32B7FE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4648" y="3950749"/>
              <a:ext cx="1516990" cy="1516990"/>
            </a:xfrm>
            <a:prstGeom prst="rect">
              <a:avLst/>
            </a:prstGeom>
          </p:spPr>
        </p:pic>
        <p:pic>
          <p:nvPicPr>
            <p:cNvPr id="6" name="Picture 5" descr="Logo&#10;&#10;Description automatically generated">
              <a:extLst>
                <a:ext uri="{FF2B5EF4-FFF2-40B4-BE49-F238E27FC236}">
                  <a16:creationId xmlns:a16="http://schemas.microsoft.com/office/drawing/2014/main" id="{E2AD9FB1-0CB7-ED6C-76E4-1353C4F755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9170" y="3921213"/>
              <a:ext cx="1263276" cy="1333457"/>
            </a:xfrm>
            <a:prstGeom prst="rect">
              <a:avLst/>
            </a:prstGeom>
          </p:spPr>
        </p:pic>
      </p:grpSp>
    </p:spTree>
    <p:extLst>
      <p:ext uri="{BB962C8B-B14F-4D97-AF65-F5344CB8AC3E}">
        <p14:creationId xmlns:p14="http://schemas.microsoft.com/office/powerpoint/2010/main" val="319822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41426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1435728" y="1622041"/>
            <a:ext cx="10515600" cy="4969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775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5186917"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5187637"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1466661" y="181069"/>
            <a:ext cx="3597464" cy="6500388"/>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6771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900" y="232717"/>
            <a:ext cx="618766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20" y="1680518"/>
            <a:ext cx="6187666" cy="415008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7822194" y="0"/>
            <a:ext cx="4369806"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25503868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899"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19"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8401613"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8401614"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8401612"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2067321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1465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6799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943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9A5B-B74B-469A-9D4C-D088EC15BD12}"/>
              </a:ext>
            </a:extLst>
          </p:cNvPr>
          <p:cNvSpPr>
            <a:spLocks noGrp="1"/>
          </p:cNvSpPr>
          <p:nvPr>
            <p:ph type="title"/>
          </p:nvPr>
        </p:nvSpPr>
        <p:spPr>
          <a:xfrm>
            <a:off x="5611526" y="365125"/>
            <a:ext cx="6381552"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A58AC10-208D-4CF3-90D6-941C200B6F23}"/>
              </a:ext>
            </a:extLst>
          </p:cNvPr>
          <p:cNvSpPr>
            <a:spLocks noGrp="1"/>
          </p:cNvSpPr>
          <p:nvPr>
            <p:ph idx="1"/>
          </p:nvPr>
        </p:nvSpPr>
        <p:spPr>
          <a:xfrm>
            <a:off x="5611526" y="1825625"/>
            <a:ext cx="638155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5A44CFA-158D-AD28-2C74-D3E645442BD3}"/>
              </a:ext>
            </a:extLst>
          </p:cNvPr>
          <p:cNvSpPr>
            <a:spLocks noGrp="1"/>
          </p:cNvSpPr>
          <p:nvPr>
            <p:ph type="pic" sz="quarter" idx="10"/>
          </p:nvPr>
        </p:nvSpPr>
        <p:spPr>
          <a:xfrm>
            <a:off x="0" y="0"/>
            <a:ext cx="5429250" cy="6858000"/>
          </a:xfrm>
          <a:solidFill>
            <a:schemeClr val="accent1">
              <a:lumMod val="20000"/>
              <a:lumOff val="80000"/>
            </a:schemeClr>
          </a:solidFill>
          <a:ln>
            <a:noFill/>
          </a:ln>
        </p:spPr>
        <p:txBody>
          <a:bodyPr/>
          <a:lstStyle/>
          <a:p>
            <a:endParaRPr lang="en-US"/>
          </a:p>
        </p:txBody>
      </p:sp>
    </p:spTree>
    <p:extLst>
      <p:ext uri="{BB962C8B-B14F-4D97-AF65-F5344CB8AC3E}">
        <p14:creationId xmlns:p14="http://schemas.microsoft.com/office/powerpoint/2010/main" val="426504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665942"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665942"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665942"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2260852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313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4984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1435728" y="1622041"/>
            <a:ext cx="10515600" cy="4969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793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5186917"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5187637"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1466661" y="181069"/>
            <a:ext cx="3597464" cy="6500388"/>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996260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900" y="232717"/>
            <a:ext cx="618766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20" y="1680518"/>
            <a:ext cx="6187666" cy="415008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7822194" y="0"/>
            <a:ext cx="4369806"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727841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899"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19"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8401613"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8401614"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8401612"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55164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1465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6799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991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665942"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665942"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665942"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2398159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6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DE9A-866B-462E-BA06-D8559C966D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F31004-62D5-4F21-B9F4-03AA26AAF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C0F70-D688-4D79-88AF-C4842BB9DCDA}"/>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5" name="Footer Placeholder 4">
            <a:extLst>
              <a:ext uri="{FF2B5EF4-FFF2-40B4-BE49-F238E27FC236}">
                <a16:creationId xmlns:a16="http://schemas.microsoft.com/office/drawing/2014/main" id="{8F39AD07-72D0-4B70-9F65-056A2F789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68DA6B-3323-42D9-BEA4-C0AA564256FC}"/>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2744790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00538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00538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1567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248374" y="365126"/>
            <a:ext cx="10515600" cy="11445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248374" y="1622041"/>
            <a:ext cx="10515600" cy="4969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278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3917675"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3918395"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0" y="0"/>
            <a:ext cx="3712192"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400599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4032037"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4032757"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212932"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212933"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212931"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2050823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26499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559899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615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065440"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065440"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065440"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2321349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422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464E-55BB-44C6-807B-AF4C7F3A7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04EF8-17A0-4D8A-81D1-B5C1655F3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602C1-557E-430F-B368-65F27F8007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94A5D-E809-4F3E-86C3-3FA601738462}"/>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6" name="Footer Placeholder 5">
            <a:extLst>
              <a:ext uri="{FF2B5EF4-FFF2-40B4-BE49-F238E27FC236}">
                <a16:creationId xmlns:a16="http://schemas.microsoft.com/office/drawing/2014/main" id="{0E28F220-793C-4498-92F9-882F1B526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88A9B0-6730-4B1D-9E5D-0DB6CE687B23}"/>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413231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A98E-E01B-4E45-95AD-8537FDDA79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81D9A-7B17-4AEB-83CC-0F7E42505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7A3B4D-33B8-4753-8A06-01DFC185B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B4F712-1042-4D18-87E8-DC1E3B52B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A5685D-5BD5-4C14-89E5-CED5651104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F8F273-F4E5-4E24-A7BB-A8D6F97C1B95}"/>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8" name="Footer Placeholder 7">
            <a:extLst>
              <a:ext uri="{FF2B5EF4-FFF2-40B4-BE49-F238E27FC236}">
                <a16:creationId xmlns:a16="http://schemas.microsoft.com/office/drawing/2014/main" id="{A8C3DF29-CF63-4ADD-A56B-590323B3C6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CE65896-215B-4FF0-8E8D-7257C8EBA367}"/>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281329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B0FF-5B29-4310-839C-3A5F4A94D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388004-9103-4300-A1C0-48F5F3A704C9}"/>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4" name="Footer Placeholder 3">
            <a:extLst>
              <a:ext uri="{FF2B5EF4-FFF2-40B4-BE49-F238E27FC236}">
                <a16:creationId xmlns:a16="http://schemas.microsoft.com/office/drawing/2014/main" id="{9C7DA384-41D1-4DCB-9BCC-7F2462916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556605-5D99-4613-9BA3-4C35E80E9947}"/>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117569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00256-2A3F-447B-A52F-89B96000D168}"/>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3" name="Footer Placeholder 2">
            <a:extLst>
              <a:ext uri="{FF2B5EF4-FFF2-40B4-BE49-F238E27FC236}">
                <a16:creationId xmlns:a16="http://schemas.microsoft.com/office/drawing/2014/main" id="{97841F53-49E1-48EF-BE2F-923F75A65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DABB33A-B5E0-4F3D-805F-8D29C6A89218}"/>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378948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2236-8E25-4E36-A93D-1F77B1546F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C20387-1F18-44A9-9E23-09E27CD6D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E87D0-9FCA-4F05-AB91-C4CD6B6F3841}"/>
              </a:ext>
            </a:extLst>
          </p:cNvPr>
          <p:cNvSpPr>
            <a:spLocks noGrp="1"/>
          </p:cNvSpPr>
          <p:nvPr>
            <p:ph type="dt" sz="half" idx="10"/>
          </p:nvPr>
        </p:nvSpPr>
        <p:spPr>
          <a:xfrm>
            <a:off x="838200" y="6356350"/>
            <a:ext cx="2743200" cy="365125"/>
          </a:xfrm>
          <a:prstGeom prst="rect">
            <a:avLst/>
          </a:prstGeom>
        </p:spPr>
        <p:txBody>
          <a:bodyPr/>
          <a:lstStyle/>
          <a:p>
            <a:fld id="{42052DDD-6C33-445A-979B-EBFF8FBECB9E}" type="datetimeFigureOut">
              <a:rPr lang="en-US" smtClean="0"/>
              <a:t>12/9/2024</a:t>
            </a:fld>
            <a:endParaRPr lang="en-US"/>
          </a:p>
        </p:txBody>
      </p:sp>
      <p:sp>
        <p:nvSpPr>
          <p:cNvPr id="5" name="Footer Placeholder 4">
            <a:extLst>
              <a:ext uri="{FF2B5EF4-FFF2-40B4-BE49-F238E27FC236}">
                <a16:creationId xmlns:a16="http://schemas.microsoft.com/office/drawing/2014/main" id="{EFD76C00-112C-4EBA-93CE-45A13B68E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817FDE-14A4-47CB-AB26-8DA87D5CF100}"/>
              </a:ext>
            </a:extLst>
          </p:cNvPr>
          <p:cNvSpPr>
            <a:spLocks noGrp="1"/>
          </p:cNvSpPr>
          <p:nvPr>
            <p:ph type="sldNum" sz="quarter" idx="12"/>
          </p:nvPr>
        </p:nvSpPr>
        <p:spPr>
          <a:xfrm>
            <a:off x="8610600" y="6356350"/>
            <a:ext cx="2743200" cy="365125"/>
          </a:xfrm>
          <a:prstGeom prst="rect">
            <a:avLst/>
          </a:prstGeom>
        </p:spPr>
        <p:txBody>
          <a:bodyPr/>
          <a:lstStyle/>
          <a:p>
            <a:fld id="{C343D4C1-1F1B-4DBA-A3B7-DF774C40D661}" type="slidenum">
              <a:rPr lang="en-US" smtClean="0"/>
              <a:t>‹#›</a:t>
            </a:fld>
            <a:endParaRPr lang="en-US"/>
          </a:p>
        </p:txBody>
      </p:sp>
    </p:spTree>
    <p:extLst>
      <p:ext uri="{BB962C8B-B14F-4D97-AF65-F5344CB8AC3E}">
        <p14:creationId xmlns:p14="http://schemas.microsoft.com/office/powerpoint/2010/main" val="399163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22B6F-2291-41C2-AEDA-A13CC0ADF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6EDDFE5-31FD-4B21-8935-176BA616E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032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8" r:id="rId9"/>
    <p:sldLayoutId id="2147483659" r:id="rId10"/>
  </p:sldLayoutIdLst>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5BC3C-8F6B-4A7F-96BB-642C8D218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FC59F2-87D1-440A-9C30-E66D485DF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965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0" y="0"/>
            <a:ext cx="1294646"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1435728"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1435728"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741" y="0"/>
            <a:ext cx="1213164" cy="1213164"/>
          </a:xfrm>
          <a:prstGeom prst="rect">
            <a:avLst/>
          </a:prstGeom>
        </p:spPr>
      </p:pic>
    </p:spTree>
    <p:extLst>
      <p:ext uri="{BB962C8B-B14F-4D97-AF65-F5344CB8AC3E}">
        <p14:creationId xmlns:p14="http://schemas.microsoft.com/office/powerpoint/2010/main" val="1248220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0" y="0"/>
            <a:ext cx="12946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1435728"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1435728"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741" y="0"/>
            <a:ext cx="1213164" cy="1213164"/>
          </a:xfrm>
          <a:prstGeom prst="rect">
            <a:avLst/>
          </a:prstGeom>
        </p:spPr>
      </p:pic>
    </p:spTree>
    <p:extLst>
      <p:ext uri="{BB962C8B-B14F-4D97-AF65-F5344CB8AC3E}">
        <p14:creationId xmlns:p14="http://schemas.microsoft.com/office/powerpoint/2010/main" val="24876866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10897354" y="0"/>
            <a:ext cx="129464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248374"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248374"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38095" y="0"/>
            <a:ext cx="1213164" cy="1213164"/>
          </a:xfrm>
          <a:prstGeom prst="rect">
            <a:avLst/>
          </a:prstGeom>
        </p:spPr>
      </p:pic>
    </p:spTree>
    <p:extLst>
      <p:ext uri="{BB962C8B-B14F-4D97-AF65-F5344CB8AC3E}">
        <p14:creationId xmlns:p14="http://schemas.microsoft.com/office/powerpoint/2010/main" val="23376905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englishmilagrosa.blogspot.com/2019/12/talking-about-weather.html" TargetMode="Externa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n.wikipedia.org/wiki/WIND_Hella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theconversation.com/rising-co2-levels-are-changing-how-fast-forests-cycle-water-4074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pratahakaal.blogspot.com/2012_03_01_archive.html"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idahonews.com/weath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https://www.youtube.com/embed/vH298zSCQzY?feature=oembed" TargetMode="External"/><Relationship Id="rId6" Type="http://schemas.openxmlformats.org/officeDocument/2006/relationships/hyperlink" Target="https://www.youtube.com/watch?v=vH298zSCQzY" TargetMode="External"/><Relationship Id="rId5" Type="http://schemas.openxmlformats.org/officeDocument/2006/relationships/image" Target="../media/image45.png"/><Relationship Id="rId4" Type="http://schemas.openxmlformats.org/officeDocument/2006/relationships/hyperlink" Target="https://www.nasa.gov/" TargetMode="External"/><Relationship Id="rId9"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elperchero3.blogspot.com/2016/11/the-earth-climates-and-weather.html"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87P0G_9aK2c?feature=oembed" TargetMode="Externa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ACB0AF-8965-16BE-75CF-745B86EA9D16}"/>
              </a:ext>
            </a:extLst>
          </p:cNvPr>
          <p:cNvSpPr/>
          <p:nvPr/>
        </p:nvSpPr>
        <p:spPr>
          <a:xfrm>
            <a:off x="6096001" y="2520413"/>
            <a:ext cx="4931122" cy="184787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EA0E29-B775-30BC-A4A2-55C95956B1EB}"/>
              </a:ext>
            </a:extLst>
          </p:cNvPr>
          <p:cNvSpPr/>
          <p:nvPr/>
        </p:nvSpPr>
        <p:spPr>
          <a:xfrm>
            <a:off x="0" y="0"/>
            <a:ext cx="34403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28ECEA5-87D7-956C-7E4D-0EA3B803DE2C}"/>
              </a:ext>
            </a:extLst>
          </p:cNvPr>
          <p:cNvSpPr/>
          <p:nvPr/>
        </p:nvSpPr>
        <p:spPr>
          <a:xfrm>
            <a:off x="3275845" y="1819275"/>
            <a:ext cx="5640309" cy="5839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B9AE69-C700-4E88-AF9D-35C7558D40CA}"/>
              </a:ext>
            </a:extLst>
          </p:cNvPr>
          <p:cNvSpPr>
            <a:spLocks noGrp="1"/>
          </p:cNvSpPr>
          <p:nvPr>
            <p:ph type="title"/>
          </p:nvPr>
        </p:nvSpPr>
        <p:spPr>
          <a:xfrm>
            <a:off x="6482282" y="2669799"/>
            <a:ext cx="4544840" cy="1847879"/>
          </a:xfrm>
        </p:spPr>
        <p:txBody>
          <a:bodyPr vert="horz" lIns="91440" tIns="45720" rIns="91440" bIns="45720" rtlCol="0" anchor="t">
            <a:normAutofit/>
          </a:bodyPr>
          <a:lstStyle/>
          <a:p>
            <a:r>
              <a:rPr lang="en-US" sz="5400" dirty="0"/>
              <a:t>Weather Science</a:t>
            </a:r>
          </a:p>
        </p:txBody>
      </p:sp>
      <p:pic>
        <p:nvPicPr>
          <p:cNvPr id="6" name="Picture 5" descr="Logo&#10;&#10;Description automatically generated">
            <a:extLst>
              <a:ext uri="{FF2B5EF4-FFF2-40B4-BE49-F238E27FC236}">
                <a16:creationId xmlns:a16="http://schemas.microsoft.com/office/drawing/2014/main" id="{01B06A0B-DF0E-34A9-B811-A79FFA1D0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181" y="5854123"/>
            <a:ext cx="1002819" cy="1002819"/>
          </a:xfrm>
          <a:prstGeom prst="rect">
            <a:avLst/>
          </a:prstGeom>
        </p:spPr>
      </p:pic>
      <p:sp>
        <p:nvSpPr>
          <p:cNvPr id="5" name="Rectangle 4">
            <a:extLst>
              <a:ext uri="{FF2B5EF4-FFF2-40B4-BE49-F238E27FC236}">
                <a16:creationId xmlns:a16="http://schemas.microsoft.com/office/drawing/2014/main" id="{873CE261-0CCF-23CA-D986-5C407D719E9E}"/>
              </a:ext>
            </a:extLst>
          </p:cNvPr>
          <p:cNvSpPr/>
          <p:nvPr/>
        </p:nvSpPr>
        <p:spPr>
          <a:xfrm>
            <a:off x="11948313" y="2520413"/>
            <a:ext cx="243687" cy="1847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130AC2-1722-6E1A-25F0-89499ED2C7A1}"/>
              </a:ext>
            </a:extLst>
          </p:cNvPr>
          <p:cNvSpPr/>
          <p:nvPr/>
        </p:nvSpPr>
        <p:spPr>
          <a:xfrm>
            <a:off x="11657092" y="2520413"/>
            <a:ext cx="243687" cy="1847879"/>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EEB70E-DCC4-375E-D514-B24C82AEB19E}"/>
              </a:ext>
            </a:extLst>
          </p:cNvPr>
          <p:cNvSpPr/>
          <p:nvPr/>
        </p:nvSpPr>
        <p:spPr>
          <a:xfrm>
            <a:off x="11365873" y="2520413"/>
            <a:ext cx="243687" cy="184787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12A583-DBCE-9759-BDDC-CF59F5C70992}"/>
              </a:ext>
            </a:extLst>
          </p:cNvPr>
          <p:cNvSpPr/>
          <p:nvPr/>
        </p:nvSpPr>
        <p:spPr>
          <a:xfrm>
            <a:off x="11074654" y="2520413"/>
            <a:ext cx="243687" cy="184787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indoor, colorful, several&#10;&#10;Description automatically generated">
            <a:extLst>
              <a:ext uri="{FF2B5EF4-FFF2-40B4-BE49-F238E27FC236}">
                <a16:creationId xmlns:a16="http://schemas.microsoft.com/office/drawing/2014/main" id="{6BC594A9-FD9C-44BA-82F0-572F0BFA17A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861" y="1513938"/>
            <a:ext cx="6245744" cy="3518436"/>
          </a:xfrm>
          <a:prstGeom prst="rect">
            <a:avLst/>
          </a:prstGeom>
        </p:spPr>
      </p:pic>
      <p:sp>
        <p:nvSpPr>
          <p:cNvPr id="14" name="TextBox 13">
            <a:extLst>
              <a:ext uri="{FF2B5EF4-FFF2-40B4-BE49-F238E27FC236}">
                <a16:creationId xmlns:a16="http://schemas.microsoft.com/office/drawing/2014/main" id="{5EAFAFF9-4FCE-2222-B917-56EA540AD223}"/>
              </a:ext>
            </a:extLst>
          </p:cNvPr>
          <p:cNvSpPr txBox="1"/>
          <p:nvPr/>
        </p:nvSpPr>
        <p:spPr>
          <a:xfrm>
            <a:off x="3238500" y="5038725"/>
            <a:ext cx="5715000" cy="230832"/>
          </a:xfrm>
          <a:prstGeom prst="rect">
            <a:avLst/>
          </a:prstGeom>
          <a:noFill/>
        </p:spPr>
        <p:txBody>
          <a:bodyPr wrap="square" rtlCol="0">
            <a:spAutoFit/>
          </a:bodyPr>
          <a:lstStyle/>
          <a:p>
            <a:r>
              <a:rPr lang="en-US" sz="900">
                <a:hlinkClick r:id="rId5" tooltip="https://englishmilagrosa.blogspot.com/2019/12/talking-about-weather.html"/>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70182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26" name="Group 25">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27" name="Freeform: Shape 26">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pic>
        <p:nvPicPr>
          <p:cNvPr id="23" name="Picture 2" descr="http://www.learnthermo.com/images/ch03/Lesson-A/3-a-1-gas.png">
            <a:extLst>
              <a:ext uri="{FF2B5EF4-FFF2-40B4-BE49-F238E27FC236}">
                <a16:creationId xmlns:a16="http://schemas.microsoft.com/office/drawing/2014/main" id="{B57E0E61-F9F5-4661-AFF6-7F24CC33F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653" y="930955"/>
            <a:ext cx="5074452" cy="35676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3F4AA83-29AB-96F0-DB90-F211ECB8589D}"/>
              </a:ext>
            </a:extLst>
          </p:cNvPr>
          <p:cNvSpPr txBox="1">
            <a:spLocks/>
          </p:cNvSpPr>
          <p:nvPr/>
        </p:nvSpPr>
        <p:spPr>
          <a:xfrm>
            <a:off x="286603" y="5113421"/>
            <a:ext cx="11750721" cy="144379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dirty="0"/>
              <a:t>Molecules have </a:t>
            </a:r>
            <a:br>
              <a:rPr lang="en-US" dirty="0"/>
            </a:br>
            <a:r>
              <a:rPr lang="en-US" dirty="0"/>
              <a:t>weight and create pressure</a:t>
            </a:r>
          </a:p>
        </p:txBody>
      </p:sp>
    </p:spTree>
    <p:extLst>
      <p:ext uri="{BB962C8B-B14F-4D97-AF65-F5344CB8AC3E}">
        <p14:creationId xmlns:p14="http://schemas.microsoft.com/office/powerpoint/2010/main" val="160628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DCCBDF-7DAC-0BBC-71A7-DC3FBA8E9DEA}"/>
              </a:ext>
            </a:extLst>
          </p:cNvPr>
          <p:cNvSpPr/>
          <p:nvPr/>
        </p:nvSpPr>
        <p:spPr>
          <a:xfrm>
            <a:off x="6096001" y="2520413"/>
            <a:ext cx="4931122" cy="184787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605E89-B64C-ED99-4745-9CEF51C23CCC}"/>
              </a:ext>
            </a:extLst>
          </p:cNvPr>
          <p:cNvSpPr/>
          <p:nvPr/>
        </p:nvSpPr>
        <p:spPr>
          <a:xfrm>
            <a:off x="0" y="0"/>
            <a:ext cx="34403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F0ED3C-FA86-83E9-3232-A9073F106844}"/>
              </a:ext>
            </a:extLst>
          </p:cNvPr>
          <p:cNvSpPr/>
          <p:nvPr/>
        </p:nvSpPr>
        <p:spPr>
          <a:xfrm>
            <a:off x="11948313" y="2520413"/>
            <a:ext cx="243687" cy="1847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56808A-4758-BC35-2D1B-3E789D66325C}"/>
              </a:ext>
            </a:extLst>
          </p:cNvPr>
          <p:cNvSpPr/>
          <p:nvPr/>
        </p:nvSpPr>
        <p:spPr>
          <a:xfrm>
            <a:off x="11657092" y="2520413"/>
            <a:ext cx="243687" cy="1847879"/>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B5812D-E2FB-E308-07B5-2BBAD2B76B48}"/>
              </a:ext>
            </a:extLst>
          </p:cNvPr>
          <p:cNvSpPr/>
          <p:nvPr/>
        </p:nvSpPr>
        <p:spPr>
          <a:xfrm>
            <a:off x="11365873" y="2520413"/>
            <a:ext cx="243687" cy="184787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FADC9CD-68B5-E5FB-95F3-8215730F5FE5}"/>
              </a:ext>
            </a:extLst>
          </p:cNvPr>
          <p:cNvSpPr/>
          <p:nvPr/>
        </p:nvSpPr>
        <p:spPr>
          <a:xfrm>
            <a:off x="11074654" y="2520413"/>
            <a:ext cx="243687" cy="184787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CAD2EE-0BA3-FB5B-CB86-21432ED4A4AD}"/>
              </a:ext>
            </a:extLst>
          </p:cNvPr>
          <p:cNvSpPr txBox="1"/>
          <p:nvPr/>
        </p:nvSpPr>
        <p:spPr>
          <a:xfrm>
            <a:off x="6964861" y="3063864"/>
            <a:ext cx="4269253" cy="707886"/>
          </a:xfrm>
          <a:prstGeom prst="rect">
            <a:avLst/>
          </a:prstGeom>
          <a:noFill/>
        </p:spPr>
        <p:txBody>
          <a:bodyPr wrap="square">
            <a:spAutoFit/>
          </a:bodyPr>
          <a:lstStyle/>
          <a:p>
            <a:r>
              <a:rPr lang="en-US" sz="4000" b="1" dirty="0">
                <a:latin typeface="+mj-lt"/>
              </a:rPr>
              <a:t>AIR PRESSURE</a:t>
            </a:r>
          </a:p>
        </p:txBody>
      </p:sp>
      <p:pic>
        <p:nvPicPr>
          <p:cNvPr id="5" name="Air Pressure.mov">
            <a:hlinkClick r:id="" action="ppaction://media"/>
            <a:extLst>
              <a:ext uri="{FF2B5EF4-FFF2-40B4-BE49-F238E27FC236}">
                <a16:creationId xmlns:a16="http://schemas.microsoft.com/office/drawing/2014/main" id="{1E0D1C7F-E6E3-8AEA-22CD-D277EFAFBE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257" y="855968"/>
            <a:ext cx="6308347" cy="4210821"/>
          </a:xfrm>
          <a:prstGeom prst="rect">
            <a:avLst/>
          </a:prstGeom>
        </p:spPr>
      </p:pic>
    </p:spTree>
    <p:extLst>
      <p:ext uri="{BB962C8B-B14F-4D97-AF65-F5344CB8AC3E}">
        <p14:creationId xmlns:p14="http://schemas.microsoft.com/office/powerpoint/2010/main" val="1929025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681" name="Rectangle 41"/>
          <p:cNvSpPr>
            <a:spLocks noChangeArrowheads="1"/>
          </p:cNvSpPr>
          <p:nvPr/>
        </p:nvSpPr>
        <p:spPr bwMode="auto">
          <a:xfrm>
            <a:off x="4953000" y="46830"/>
            <a:ext cx="2057400" cy="6057106"/>
          </a:xfrm>
          <a:prstGeom prst="rect">
            <a:avLst/>
          </a:prstGeom>
          <a:solidFill>
            <a:schemeClr val="bg2">
              <a:alpha val="49019"/>
            </a:schemeClr>
          </a:solidFill>
          <a:ln w="38100">
            <a:solidFill>
              <a:schemeClr val="tx1"/>
            </a:solidFill>
            <a:miter lim="800000"/>
            <a:headEnd/>
            <a:tailEnd/>
          </a:ln>
        </p:spPr>
        <p:txBody>
          <a:bodyPr wrap="none" anchor="ctr"/>
          <a:lstStyle/>
          <a:p>
            <a:endParaRPr lang="en-US"/>
          </a:p>
        </p:txBody>
      </p:sp>
      <p:grpSp>
        <p:nvGrpSpPr>
          <p:cNvPr id="32826" name="Group 58"/>
          <p:cNvGrpSpPr>
            <a:grpSpLocks/>
          </p:cNvGrpSpPr>
          <p:nvPr/>
        </p:nvGrpSpPr>
        <p:grpSpPr bwMode="auto">
          <a:xfrm>
            <a:off x="5240098" y="84136"/>
            <a:ext cx="1574800" cy="6324600"/>
            <a:chOff x="2256" y="0"/>
            <a:chExt cx="992" cy="3984"/>
          </a:xfrm>
        </p:grpSpPr>
        <p:grpSp>
          <p:nvGrpSpPr>
            <p:cNvPr id="71749" name="Group 40"/>
            <p:cNvGrpSpPr>
              <a:grpSpLocks/>
            </p:cNvGrpSpPr>
            <p:nvPr/>
          </p:nvGrpSpPr>
          <p:grpSpPr bwMode="auto">
            <a:xfrm>
              <a:off x="2256" y="0"/>
              <a:ext cx="896" cy="2112"/>
              <a:chOff x="1008" y="1872"/>
              <a:chExt cx="896" cy="2112"/>
            </a:xfrm>
          </p:grpSpPr>
          <p:sp>
            <p:nvSpPr>
              <p:cNvPr id="2" name="Oval 10"/>
              <p:cNvSpPr>
                <a:spLocks noChangeArrowheads="1"/>
              </p:cNvSpPr>
              <p:nvPr/>
            </p:nvSpPr>
            <p:spPr bwMode="auto">
              <a:xfrm rot="5400000">
                <a:off x="1048" y="188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 name="Oval 10"/>
              <p:cNvSpPr>
                <a:spLocks noChangeArrowheads="1"/>
              </p:cNvSpPr>
              <p:nvPr/>
            </p:nvSpPr>
            <p:spPr bwMode="auto">
              <a:xfrm rot="5400000">
                <a:off x="1048" y="2936"/>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 name="Oval 10"/>
              <p:cNvSpPr>
                <a:spLocks noChangeArrowheads="1"/>
              </p:cNvSpPr>
              <p:nvPr/>
            </p:nvSpPr>
            <p:spPr bwMode="auto">
              <a:xfrm rot="5715228">
                <a:off x="1384" y="284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 name="Oval 10"/>
              <p:cNvSpPr>
                <a:spLocks noChangeArrowheads="1"/>
              </p:cNvSpPr>
              <p:nvPr/>
            </p:nvSpPr>
            <p:spPr bwMode="auto">
              <a:xfrm rot="5400000">
                <a:off x="1240" y="231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6" name="Oval 10"/>
              <p:cNvSpPr>
                <a:spLocks noChangeArrowheads="1"/>
              </p:cNvSpPr>
              <p:nvPr/>
            </p:nvSpPr>
            <p:spPr bwMode="auto">
              <a:xfrm rot="5400000">
                <a:off x="1000" y="3608"/>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7" name="Oval 10"/>
              <p:cNvSpPr>
                <a:spLocks noChangeArrowheads="1"/>
              </p:cNvSpPr>
              <p:nvPr/>
            </p:nvSpPr>
            <p:spPr bwMode="auto">
              <a:xfrm rot="5400000">
                <a:off x="1384" y="380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9" name="Oval 10"/>
              <p:cNvSpPr>
                <a:spLocks noChangeArrowheads="1"/>
              </p:cNvSpPr>
              <p:nvPr/>
            </p:nvSpPr>
            <p:spPr bwMode="auto">
              <a:xfrm rot="5400000">
                <a:off x="1000" y="255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0" name="Oval 10"/>
              <p:cNvSpPr>
                <a:spLocks noChangeArrowheads="1"/>
              </p:cNvSpPr>
              <p:nvPr/>
            </p:nvSpPr>
            <p:spPr bwMode="auto">
              <a:xfrm rot="5400000">
                <a:off x="1192" y="332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1" name="Oval 10"/>
              <p:cNvSpPr>
                <a:spLocks noChangeArrowheads="1"/>
              </p:cNvSpPr>
              <p:nvPr/>
            </p:nvSpPr>
            <p:spPr bwMode="auto">
              <a:xfrm rot="5400000">
                <a:off x="1720" y="2936"/>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2" name="Oval 10"/>
              <p:cNvSpPr>
                <a:spLocks noChangeArrowheads="1"/>
              </p:cNvSpPr>
              <p:nvPr/>
            </p:nvSpPr>
            <p:spPr bwMode="auto">
              <a:xfrm rot="5400000">
                <a:off x="1528" y="207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3" name="Oval 10"/>
              <p:cNvSpPr>
                <a:spLocks noChangeArrowheads="1"/>
              </p:cNvSpPr>
              <p:nvPr/>
            </p:nvSpPr>
            <p:spPr bwMode="auto">
              <a:xfrm rot="5400000">
                <a:off x="1576" y="3368"/>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4" name="Oval 10"/>
              <p:cNvSpPr>
                <a:spLocks noChangeArrowheads="1"/>
              </p:cNvSpPr>
              <p:nvPr/>
            </p:nvSpPr>
            <p:spPr bwMode="auto">
              <a:xfrm rot="5400000">
                <a:off x="1672" y="255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nvGrpSpPr>
            <p:cNvPr id="71750" name="Group 42"/>
            <p:cNvGrpSpPr>
              <a:grpSpLocks/>
            </p:cNvGrpSpPr>
            <p:nvPr/>
          </p:nvGrpSpPr>
          <p:grpSpPr bwMode="auto">
            <a:xfrm>
              <a:off x="2352" y="1872"/>
              <a:ext cx="896" cy="2112"/>
              <a:chOff x="1008" y="1872"/>
              <a:chExt cx="896" cy="2112"/>
            </a:xfrm>
          </p:grpSpPr>
          <p:sp>
            <p:nvSpPr>
              <p:cNvPr id="25" name="Oval 10"/>
              <p:cNvSpPr>
                <a:spLocks noChangeArrowheads="1"/>
              </p:cNvSpPr>
              <p:nvPr/>
            </p:nvSpPr>
            <p:spPr bwMode="auto">
              <a:xfrm rot="5400000">
                <a:off x="1048" y="188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6" name="Oval 10"/>
              <p:cNvSpPr>
                <a:spLocks noChangeArrowheads="1"/>
              </p:cNvSpPr>
              <p:nvPr/>
            </p:nvSpPr>
            <p:spPr bwMode="auto">
              <a:xfrm rot="5400000">
                <a:off x="1048" y="2936"/>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8" name="Oval 10"/>
              <p:cNvSpPr>
                <a:spLocks noChangeArrowheads="1"/>
              </p:cNvSpPr>
              <p:nvPr/>
            </p:nvSpPr>
            <p:spPr bwMode="auto">
              <a:xfrm rot="5715228">
                <a:off x="1384" y="284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29" name="Oval 10"/>
              <p:cNvSpPr>
                <a:spLocks noChangeArrowheads="1"/>
              </p:cNvSpPr>
              <p:nvPr/>
            </p:nvSpPr>
            <p:spPr bwMode="auto">
              <a:xfrm rot="5400000">
                <a:off x="1240" y="231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0" name="Oval 10"/>
              <p:cNvSpPr>
                <a:spLocks noChangeArrowheads="1"/>
              </p:cNvSpPr>
              <p:nvPr/>
            </p:nvSpPr>
            <p:spPr bwMode="auto">
              <a:xfrm rot="5400000">
                <a:off x="1000" y="3608"/>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1" name="Oval 10"/>
              <p:cNvSpPr>
                <a:spLocks noChangeArrowheads="1"/>
              </p:cNvSpPr>
              <p:nvPr/>
            </p:nvSpPr>
            <p:spPr bwMode="auto">
              <a:xfrm rot="5400000">
                <a:off x="1384" y="380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2" name="Oval 10"/>
              <p:cNvSpPr>
                <a:spLocks noChangeArrowheads="1"/>
              </p:cNvSpPr>
              <p:nvPr/>
            </p:nvSpPr>
            <p:spPr bwMode="auto">
              <a:xfrm rot="5400000">
                <a:off x="1000" y="255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3" name="Oval 10"/>
              <p:cNvSpPr>
                <a:spLocks noChangeArrowheads="1"/>
              </p:cNvSpPr>
              <p:nvPr/>
            </p:nvSpPr>
            <p:spPr bwMode="auto">
              <a:xfrm rot="5400000">
                <a:off x="1192" y="3320"/>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4" name="Oval 10"/>
              <p:cNvSpPr>
                <a:spLocks noChangeArrowheads="1"/>
              </p:cNvSpPr>
              <p:nvPr/>
            </p:nvSpPr>
            <p:spPr bwMode="auto">
              <a:xfrm rot="5400000">
                <a:off x="1720" y="2936"/>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5" name="Oval 10"/>
              <p:cNvSpPr>
                <a:spLocks noChangeArrowheads="1"/>
              </p:cNvSpPr>
              <p:nvPr/>
            </p:nvSpPr>
            <p:spPr bwMode="auto">
              <a:xfrm rot="5400000">
                <a:off x="1528" y="207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6" name="Oval 10"/>
              <p:cNvSpPr>
                <a:spLocks noChangeArrowheads="1"/>
              </p:cNvSpPr>
              <p:nvPr/>
            </p:nvSpPr>
            <p:spPr bwMode="auto">
              <a:xfrm rot="5400000">
                <a:off x="1576" y="3368"/>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7" name="Oval 10"/>
              <p:cNvSpPr>
                <a:spLocks noChangeArrowheads="1"/>
              </p:cNvSpPr>
              <p:nvPr/>
            </p:nvSpPr>
            <p:spPr bwMode="auto">
              <a:xfrm rot="5400000">
                <a:off x="1672" y="2552"/>
                <a:ext cx="192" cy="176"/>
              </a:xfrm>
              <a:prstGeom prst="ellipse">
                <a:avLst/>
              </a:prstGeom>
              <a:solidFill>
                <a:srgbClr val="339966"/>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sp>
        <p:nvSpPr>
          <p:cNvPr id="71683" name="Line 56"/>
          <p:cNvSpPr>
            <a:spLocks noChangeShapeType="1"/>
          </p:cNvSpPr>
          <p:nvPr/>
        </p:nvSpPr>
        <p:spPr bwMode="auto">
          <a:xfrm flipV="1">
            <a:off x="6781800" y="6096000"/>
            <a:ext cx="228600" cy="533400"/>
          </a:xfrm>
          <a:prstGeom prst="line">
            <a:avLst/>
          </a:prstGeom>
          <a:noFill/>
          <a:ln w="38100">
            <a:solidFill>
              <a:schemeClr val="tx1"/>
            </a:solidFill>
            <a:round/>
            <a:headEnd/>
            <a:tailEnd/>
          </a:ln>
        </p:spPr>
        <p:txBody>
          <a:bodyPr/>
          <a:lstStyle/>
          <a:p>
            <a:endParaRPr lang="en-US"/>
          </a:p>
        </p:txBody>
      </p:sp>
      <p:sp>
        <p:nvSpPr>
          <p:cNvPr id="71684" name="Line 57"/>
          <p:cNvSpPr>
            <a:spLocks noChangeShapeType="1"/>
          </p:cNvSpPr>
          <p:nvPr/>
        </p:nvSpPr>
        <p:spPr bwMode="auto">
          <a:xfrm flipV="1">
            <a:off x="4724400" y="6096000"/>
            <a:ext cx="228600" cy="533400"/>
          </a:xfrm>
          <a:prstGeom prst="line">
            <a:avLst/>
          </a:prstGeom>
          <a:noFill/>
          <a:ln w="38100">
            <a:solidFill>
              <a:schemeClr val="tx1"/>
            </a:solidFill>
            <a:round/>
            <a:headEnd/>
            <a:tailEnd/>
          </a:ln>
        </p:spPr>
        <p:txBody>
          <a:bodyPr/>
          <a:lstStyle/>
          <a:p>
            <a:endParaRPr lang="en-US"/>
          </a:p>
        </p:txBody>
      </p:sp>
      <p:grpSp>
        <p:nvGrpSpPr>
          <p:cNvPr id="32853" name="Group 85"/>
          <p:cNvGrpSpPr>
            <a:grpSpLocks/>
          </p:cNvGrpSpPr>
          <p:nvPr/>
        </p:nvGrpSpPr>
        <p:grpSpPr bwMode="auto">
          <a:xfrm>
            <a:off x="5179972" y="250315"/>
            <a:ext cx="1270000" cy="5865813"/>
            <a:chOff x="3600" y="288"/>
            <a:chExt cx="800" cy="3695"/>
          </a:xfrm>
        </p:grpSpPr>
        <p:grpSp>
          <p:nvGrpSpPr>
            <p:cNvPr id="71710" name="Group 28"/>
            <p:cNvGrpSpPr>
              <a:grpSpLocks/>
            </p:cNvGrpSpPr>
            <p:nvPr/>
          </p:nvGrpSpPr>
          <p:grpSpPr bwMode="auto">
            <a:xfrm>
              <a:off x="3600" y="288"/>
              <a:ext cx="752" cy="1439"/>
              <a:chOff x="3792" y="1632"/>
              <a:chExt cx="752" cy="1439"/>
            </a:xfrm>
          </p:grpSpPr>
          <p:sp>
            <p:nvSpPr>
              <p:cNvPr id="48" name="Oval 7"/>
              <p:cNvSpPr>
                <a:spLocks noChangeArrowheads="1"/>
              </p:cNvSpPr>
              <p:nvPr/>
            </p:nvSpPr>
            <p:spPr bwMode="auto">
              <a:xfrm rot="5400000">
                <a:off x="4264" y="2888"/>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49" name="Oval 8"/>
              <p:cNvSpPr>
                <a:spLocks noChangeArrowheads="1"/>
              </p:cNvSpPr>
              <p:nvPr/>
            </p:nvSpPr>
            <p:spPr bwMode="auto">
              <a:xfrm rot="5400000">
                <a:off x="3784" y="1880"/>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0" name="Oval 9"/>
              <p:cNvSpPr>
                <a:spLocks noChangeArrowheads="1"/>
              </p:cNvSpPr>
              <p:nvPr/>
            </p:nvSpPr>
            <p:spPr bwMode="auto">
              <a:xfrm rot="5400000">
                <a:off x="4186" y="1640"/>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1" name="Oval 10"/>
              <p:cNvSpPr>
                <a:spLocks noChangeArrowheads="1"/>
              </p:cNvSpPr>
              <p:nvPr/>
            </p:nvSpPr>
            <p:spPr bwMode="auto">
              <a:xfrm rot="5400000">
                <a:off x="4024" y="1880"/>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2" name="Oval 11"/>
              <p:cNvSpPr>
                <a:spLocks noChangeArrowheads="1"/>
              </p:cNvSpPr>
              <p:nvPr/>
            </p:nvSpPr>
            <p:spPr bwMode="auto">
              <a:xfrm rot="5400000">
                <a:off x="4313" y="2071"/>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3" name="Oval 12"/>
              <p:cNvSpPr>
                <a:spLocks noChangeArrowheads="1"/>
              </p:cNvSpPr>
              <p:nvPr/>
            </p:nvSpPr>
            <p:spPr bwMode="auto">
              <a:xfrm rot="5400000">
                <a:off x="4360" y="2456"/>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4" name="Oval 13"/>
              <p:cNvSpPr>
                <a:spLocks noChangeArrowheads="1"/>
              </p:cNvSpPr>
              <p:nvPr/>
            </p:nvSpPr>
            <p:spPr bwMode="auto">
              <a:xfrm rot="5400000">
                <a:off x="3832" y="2552"/>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5" name="Oval 14"/>
              <p:cNvSpPr>
                <a:spLocks noChangeArrowheads="1"/>
              </p:cNvSpPr>
              <p:nvPr/>
            </p:nvSpPr>
            <p:spPr bwMode="auto">
              <a:xfrm rot="5400000">
                <a:off x="3832" y="2264"/>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6" name="Oval 15"/>
              <p:cNvSpPr>
                <a:spLocks noChangeArrowheads="1"/>
              </p:cNvSpPr>
              <p:nvPr/>
            </p:nvSpPr>
            <p:spPr bwMode="auto">
              <a:xfrm rot="5400000">
                <a:off x="4072" y="2168"/>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7" name="Oval 16"/>
              <p:cNvSpPr>
                <a:spLocks noChangeArrowheads="1"/>
              </p:cNvSpPr>
              <p:nvPr/>
            </p:nvSpPr>
            <p:spPr bwMode="auto">
              <a:xfrm rot="5400000">
                <a:off x="4024" y="2456"/>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8" name="Oval 17"/>
              <p:cNvSpPr>
                <a:spLocks noChangeArrowheads="1"/>
              </p:cNvSpPr>
              <p:nvPr/>
            </p:nvSpPr>
            <p:spPr bwMode="auto">
              <a:xfrm rot="5400000">
                <a:off x="4169" y="2647"/>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59" name="Oval 10"/>
              <p:cNvSpPr>
                <a:spLocks noChangeArrowheads="1"/>
              </p:cNvSpPr>
              <p:nvPr/>
            </p:nvSpPr>
            <p:spPr bwMode="auto">
              <a:xfrm rot="5400000">
                <a:off x="3832" y="2792"/>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nvGrpSpPr>
            <p:cNvPr id="71711" name="Group 59"/>
            <p:cNvGrpSpPr>
              <a:grpSpLocks/>
            </p:cNvGrpSpPr>
            <p:nvPr/>
          </p:nvGrpSpPr>
          <p:grpSpPr bwMode="auto">
            <a:xfrm rot="-133809">
              <a:off x="3648" y="1488"/>
              <a:ext cx="752" cy="1439"/>
              <a:chOff x="3792" y="1632"/>
              <a:chExt cx="752" cy="1439"/>
            </a:xfrm>
          </p:grpSpPr>
          <p:sp>
            <p:nvSpPr>
              <p:cNvPr id="60" name="Oval 7"/>
              <p:cNvSpPr>
                <a:spLocks noChangeArrowheads="1"/>
              </p:cNvSpPr>
              <p:nvPr/>
            </p:nvSpPr>
            <p:spPr bwMode="auto">
              <a:xfrm rot="5400000">
                <a:off x="4264" y="2885"/>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61" name="Oval 8"/>
              <p:cNvSpPr>
                <a:spLocks noChangeArrowheads="1"/>
              </p:cNvSpPr>
              <p:nvPr/>
            </p:nvSpPr>
            <p:spPr bwMode="auto">
              <a:xfrm rot="5400000">
                <a:off x="3784" y="1877"/>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62" name="Oval 9"/>
              <p:cNvSpPr>
                <a:spLocks noChangeArrowheads="1"/>
              </p:cNvSpPr>
              <p:nvPr/>
            </p:nvSpPr>
            <p:spPr bwMode="auto">
              <a:xfrm rot="5400000">
                <a:off x="4186" y="1637"/>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63" name="Oval 10"/>
              <p:cNvSpPr>
                <a:spLocks noChangeArrowheads="1"/>
              </p:cNvSpPr>
              <p:nvPr/>
            </p:nvSpPr>
            <p:spPr bwMode="auto">
              <a:xfrm rot="5400000">
                <a:off x="4024" y="1880"/>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68" name="Oval 11"/>
              <p:cNvSpPr>
                <a:spLocks noChangeArrowheads="1"/>
              </p:cNvSpPr>
              <p:nvPr/>
            </p:nvSpPr>
            <p:spPr bwMode="auto">
              <a:xfrm rot="5400000">
                <a:off x="4313" y="2068"/>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69" name="Oval 12"/>
              <p:cNvSpPr>
                <a:spLocks noChangeArrowheads="1"/>
              </p:cNvSpPr>
              <p:nvPr/>
            </p:nvSpPr>
            <p:spPr bwMode="auto">
              <a:xfrm rot="5400000">
                <a:off x="4360" y="2453"/>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0" name="Oval 13"/>
              <p:cNvSpPr>
                <a:spLocks noChangeArrowheads="1"/>
              </p:cNvSpPr>
              <p:nvPr/>
            </p:nvSpPr>
            <p:spPr bwMode="auto">
              <a:xfrm rot="5400000">
                <a:off x="3832" y="2549"/>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1" name="Oval 14"/>
              <p:cNvSpPr>
                <a:spLocks noChangeArrowheads="1"/>
              </p:cNvSpPr>
              <p:nvPr/>
            </p:nvSpPr>
            <p:spPr bwMode="auto">
              <a:xfrm rot="5400000">
                <a:off x="3832" y="2261"/>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2" name="Oval 15"/>
              <p:cNvSpPr>
                <a:spLocks noChangeArrowheads="1"/>
              </p:cNvSpPr>
              <p:nvPr/>
            </p:nvSpPr>
            <p:spPr bwMode="auto">
              <a:xfrm rot="5400000">
                <a:off x="4072" y="2168"/>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3" name="Oval 16"/>
              <p:cNvSpPr>
                <a:spLocks noChangeArrowheads="1"/>
              </p:cNvSpPr>
              <p:nvPr/>
            </p:nvSpPr>
            <p:spPr bwMode="auto">
              <a:xfrm rot="5400000">
                <a:off x="4024" y="2453"/>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4" name="Oval 17"/>
              <p:cNvSpPr>
                <a:spLocks noChangeArrowheads="1"/>
              </p:cNvSpPr>
              <p:nvPr/>
            </p:nvSpPr>
            <p:spPr bwMode="auto">
              <a:xfrm rot="5400000">
                <a:off x="4166" y="2645"/>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5" name="Oval 10"/>
              <p:cNvSpPr>
                <a:spLocks noChangeArrowheads="1"/>
              </p:cNvSpPr>
              <p:nvPr/>
            </p:nvSpPr>
            <p:spPr bwMode="auto">
              <a:xfrm rot="5400000">
                <a:off x="3829" y="2790"/>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nvGrpSpPr>
            <p:cNvPr id="71712" name="Group 72"/>
            <p:cNvGrpSpPr>
              <a:grpSpLocks/>
            </p:cNvGrpSpPr>
            <p:nvPr/>
          </p:nvGrpSpPr>
          <p:grpSpPr bwMode="auto">
            <a:xfrm>
              <a:off x="3648" y="2544"/>
              <a:ext cx="752" cy="1439"/>
              <a:chOff x="3792" y="1632"/>
              <a:chExt cx="752" cy="1439"/>
            </a:xfrm>
          </p:grpSpPr>
          <p:sp>
            <p:nvSpPr>
              <p:cNvPr id="8" name="Oval 7"/>
              <p:cNvSpPr>
                <a:spLocks noChangeArrowheads="1"/>
              </p:cNvSpPr>
              <p:nvPr/>
            </p:nvSpPr>
            <p:spPr bwMode="auto">
              <a:xfrm rot="5400000">
                <a:off x="4264" y="2888"/>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9" name="Oval 8"/>
              <p:cNvSpPr>
                <a:spLocks noChangeArrowheads="1"/>
              </p:cNvSpPr>
              <p:nvPr/>
            </p:nvSpPr>
            <p:spPr bwMode="auto">
              <a:xfrm rot="5400000">
                <a:off x="3784" y="1880"/>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0" name="Oval 9"/>
              <p:cNvSpPr>
                <a:spLocks noChangeArrowheads="1"/>
              </p:cNvSpPr>
              <p:nvPr/>
            </p:nvSpPr>
            <p:spPr bwMode="auto">
              <a:xfrm rot="5400000">
                <a:off x="4186" y="1640"/>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1" name="Oval 10"/>
              <p:cNvSpPr>
                <a:spLocks noChangeArrowheads="1"/>
              </p:cNvSpPr>
              <p:nvPr/>
            </p:nvSpPr>
            <p:spPr bwMode="auto">
              <a:xfrm rot="5400000">
                <a:off x="4024" y="1880"/>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2" name="Oval 11"/>
              <p:cNvSpPr>
                <a:spLocks noChangeArrowheads="1"/>
              </p:cNvSpPr>
              <p:nvPr/>
            </p:nvSpPr>
            <p:spPr bwMode="auto">
              <a:xfrm rot="5400000">
                <a:off x="4313" y="2071"/>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3" name="Oval 12"/>
              <p:cNvSpPr>
                <a:spLocks noChangeArrowheads="1"/>
              </p:cNvSpPr>
              <p:nvPr/>
            </p:nvSpPr>
            <p:spPr bwMode="auto">
              <a:xfrm rot="5400000">
                <a:off x="4360" y="2456"/>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4" name="Oval 13"/>
              <p:cNvSpPr>
                <a:spLocks noChangeArrowheads="1"/>
              </p:cNvSpPr>
              <p:nvPr/>
            </p:nvSpPr>
            <p:spPr bwMode="auto">
              <a:xfrm rot="5400000">
                <a:off x="3832" y="2552"/>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5" name="Oval 14"/>
              <p:cNvSpPr>
                <a:spLocks noChangeArrowheads="1"/>
              </p:cNvSpPr>
              <p:nvPr/>
            </p:nvSpPr>
            <p:spPr bwMode="auto">
              <a:xfrm rot="5400000">
                <a:off x="3832" y="2264"/>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6" name="Oval 15"/>
              <p:cNvSpPr>
                <a:spLocks noChangeArrowheads="1"/>
              </p:cNvSpPr>
              <p:nvPr/>
            </p:nvSpPr>
            <p:spPr bwMode="auto">
              <a:xfrm rot="5400000">
                <a:off x="4072" y="2168"/>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7" name="Oval 16"/>
              <p:cNvSpPr>
                <a:spLocks noChangeArrowheads="1"/>
              </p:cNvSpPr>
              <p:nvPr/>
            </p:nvSpPr>
            <p:spPr bwMode="auto">
              <a:xfrm rot="5400000">
                <a:off x="4024" y="2456"/>
                <a:ext cx="191"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18" name="Oval 17"/>
              <p:cNvSpPr>
                <a:spLocks noChangeArrowheads="1"/>
              </p:cNvSpPr>
              <p:nvPr/>
            </p:nvSpPr>
            <p:spPr bwMode="auto">
              <a:xfrm rot="5400000">
                <a:off x="4169" y="2647"/>
                <a:ext cx="191" cy="177"/>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6" name="Oval 10"/>
              <p:cNvSpPr>
                <a:spLocks noChangeArrowheads="1"/>
              </p:cNvSpPr>
              <p:nvPr/>
            </p:nvSpPr>
            <p:spPr bwMode="auto">
              <a:xfrm rot="5400000">
                <a:off x="3832" y="2792"/>
                <a:ext cx="192" cy="176"/>
              </a:xfrm>
              <a:prstGeom prst="ellipse">
                <a:avLst/>
              </a:prstGeom>
              <a:solidFill>
                <a:schemeClr val="accent1"/>
              </a:solidFill>
              <a:ln w="12700" algn="ctr">
                <a:solidFill>
                  <a:srgbClr val="385D8A"/>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grpSp>
        <p:nvGrpSpPr>
          <p:cNvPr id="32864" name="Group 96"/>
          <p:cNvGrpSpPr>
            <a:grpSpLocks/>
          </p:cNvGrpSpPr>
          <p:nvPr/>
        </p:nvGrpSpPr>
        <p:grpSpPr bwMode="auto">
          <a:xfrm>
            <a:off x="4953000" y="228600"/>
            <a:ext cx="1752600" cy="6096000"/>
            <a:chOff x="672" y="240"/>
            <a:chExt cx="1104" cy="3840"/>
          </a:xfrm>
          <a:solidFill>
            <a:srgbClr val="C00000"/>
          </a:solidFill>
        </p:grpSpPr>
        <p:grpSp>
          <p:nvGrpSpPr>
            <p:cNvPr id="71690" name="Group 38"/>
            <p:cNvGrpSpPr>
              <a:grpSpLocks/>
            </p:cNvGrpSpPr>
            <p:nvPr/>
          </p:nvGrpSpPr>
          <p:grpSpPr bwMode="auto">
            <a:xfrm rot="5400000">
              <a:off x="168" y="744"/>
              <a:ext cx="2064" cy="1056"/>
              <a:chOff x="2852835" y="1141451"/>
              <a:chExt cx="4097694" cy="2639397"/>
            </a:xfrm>
            <a:grpFill/>
          </p:grpSpPr>
          <p:sp>
            <p:nvSpPr>
              <p:cNvPr id="32777" name="Oval 29"/>
              <p:cNvSpPr>
                <a:spLocks noChangeArrowheads="1"/>
              </p:cNvSpPr>
              <p:nvPr/>
            </p:nvSpPr>
            <p:spPr bwMode="auto">
              <a:xfrm>
                <a:off x="5961841" y="1286417"/>
                <a:ext cx="381181" cy="382412"/>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8" name="Oval 30"/>
              <p:cNvSpPr>
                <a:spLocks noChangeArrowheads="1"/>
              </p:cNvSpPr>
              <p:nvPr/>
            </p:nvSpPr>
            <p:spPr bwMode="auto">
              <a:xfrm>
                <a:off x="2852835" y="1141451"/>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79" name="Oval 31"/>
              <p:cNvSpPr>
                <a:spLocks noChangeArrowheads="1"/>
              </p:cNvSpPr>
              <p:nvPr/>
            </p:nvSpPr>
            <p:spPr bwMode="auto">
              <a:xfrm>
                <a:off x="4732931" y="3103502"/>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0" name="Oval 32"/>
              <p:cNvSpPr>
                <a:spLocks noChangeArrowheads="1"/>
              </p:cNvSpPr>
              <p:nvPr/>
            </p:nvSpPr>
            <p:spPr bwMode="auto">
              <a:xfrm>
                <a:off x="4588002" y="1528862"/>
                <a:ext cx="381181" cy="3824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1" name="Oval 33"/>
              <p:cNvSpPr>
                <a:spLocks noChangeArrowheads="1"/>
              </p:cNvSpPr>
              <p:nvPr/>
            </p:nvSpPr>
            <p:spPr bwMode="auto">
              <a:xfrm>
                <a:off x="5425806" y="2236201"/>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2" name="Oval 34"/>
              <p:cNvSpPr>
                <a:spLocks noChangeArrowheads="1"/>
              </p:cNvSpPr>
              <p:nvPr/>
            </p:nvSpPr>
            <p:spPr bwMode="auto">
              <a:xfrm>
                <a:off x="3261810" y="2078736"/>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3" name="Oval 35"/>
              <p:cNvSpPr>
                <a:spLocks noChangeArrowheads="1"/>
              </p:cNvSpPr>
              <p:nvPr/>
            </p:nvSpPr>
            <p:spPr bwMode="auto">
              <a:xfrm>
                <a:off x="4206821" y="2256196"/>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4" name="Oval 36"/>
              <p:cNvSpPr>
                <a:spLocks noChangeArrowheads="1"/>
              </p:cNvSpPr>
              <p:nvPr/>
            </p:nvSpPr>
            <p:spPr bwMode="auto">
              <a:xfrm>
                <a:off x="3043425" y="3400935"/>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785" name="Oval 37"/>
              <p:cNvSpPr>
                <a:spLocks noChangeArrowheads="1"/>
              </p:cNvSpPr>
              <p:nvPr/>
            </p:nvSpPr>
            <p:spPr bwMode="auto">
              <a:xfrm>
                <a:off x="6569348" y="3328451"/>
                <a:ext cx="381181" cy="3824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nvGrpSpPr>
            <p:cNvPr id="71691" name="Group 38"/>
            <p:cNvGrpSpPr>
              <a:grpSpLocks/>
            </p:cNvGrpSpPr>
            <p:nvPr/>
          </p:nvGrpSpPr>
          <p:grpSpPr bwMode="auto">
            <a:xfrm rot="5400000">
              <a:off x="216" y="2520"/>
              <a:ext cx="2064" cy="1056"/>
              <a:chOff x="2852835" y="1141451"/>
              <a:chExt cx="4097694" cy="2639397"/>
            </a:xfrm>
            <a:grpFill/>
          </p:grpSpPr>
          <p:sp>
            <p:nvSpPr>
              <p:cNvPr id="30" name="Oval 29"/>
              <p:cNvSpPr>
                <a:spLocks noChangeArrowheads="1"/>
              </p:cNvSpPr>
              <p:nvPr/>
            </p:nvSpPr>
            <p:spPr bwMode="auto">
              <a:xfrm>
                <a:off x="5961841" y="1286417"/>
                <a:ext cx="381181" cy="382412"/>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1" name="Oval 30"/>
              <p:cNvSpPr>
                <a:spLocks noChangeArrowheads="1"/>
              </p:cNvSpPr>
              <p:nvPr/>
            </p:nvSpPr>
            <p:spPr bwMode="auto">
              <a:xfrm>
                <a:off x="2852835" y="1141451"/>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2" name="Oval 31"/>
              <p:cNvSpPr>
                <a:spLocks noChangeArrowheads="1"/>
              </p:cNvSpPr>
              <p:nvPr/>
            </p:nvSpPr>
            <p:spPr bwMode="auto">
              <a:xfrm>
                <a:off x="4732931" y="3103502"/>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3" name="Oval 32"/>
              <p:cNvSpPr>
                <a:spLocks noChangeArrowheads="1"/>
              </p:cNvSpPr>
              <p:nvPr/>
            </p:nvSpPr>
            <p:spPr bwMode="auto">
              <a:xfrm>
                <a:off x="4588002" y="1528862"/>
                <a:ext cx="381181" cy="3824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4" name="Oval 33"/>
              <p:cNvSpPr>
                <a:spLocks noChangeArrowheads="1"/>
              </p:cNvSpPr>
              <p:nvPr/>
            </p:nvSpPr>
            <p:spPr bwMode="auto">
              <a:xfrm>
                <a:off x="5425806" y="2236201"/>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5" name="Oval 34"/>
              <p:cNvSpPr>
                <a:spLocks noChangeArrowheads="1"/>
              </p:cNvSpPr>
              <p:nvPr/>
            </p:nvSpPr>
            <p:spPr bwMode="auto">
              <a:xfrm>
                <a:off x="3261810" y="2078736"/>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6" name="Oval 35"/>
              <p:cNvSpPr>
                <a:spLocks noChangeArrowheads="1"/>
              </p:cNvSpPr>
              <p:nvPr/>
            </p:nvSpPr>
            <p:spPr bwMode="auto">
              <a:xfrm>
                <a:off x="4206821" y="2256196"/>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7" name="Oval 36"/>
              <p:cNvSpPr>
                <a:spLocks noChangeArrowheads="1"/>
              </p:cNvSpPr>
              <p:nvPr/>
            </p:nvSpPr>
            <p:spPr bwMode="auto">
              <a:xfrm>
                <a:off x="3043425" y="3400935"/>
                <a:ext cx="381181" cy="3799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sp>
            <p:nvSpPr>
              <p:cNvPr id="38" name="Oval 37"/>
              <p:cNvSpPr>
                <a:spLocks noChangeArrowheads="1"/>
              </p:cNvSpPr>
              <p:nvPr/>
            </p:nvSpPr>
            <p:spPr bwMode="auto">
              <a:xfrm>
                <a:off x="6569348" y="3328451"/>
                <a:ext cx="381181" cy="382413"/>
              </a:xfrm>
              <a:prstGeom prst="ellipse">
                <a:avLst/>
              </a:prstGeom>
              <a:grpFill/>
              <a:ln w="12700" algn="ctr">
                <a:solidFill>
                  <a:srgbClr val="8C3836"/>
                </a:solidFill>
                <a:round/>
                <a:headEnd/>
                <a:tailEnd/>
              </a:ln>
              <a:effectLst>
                <a:outerShdw dist="38100" dir="2700000" sx="110001" sy="110001" algn="tl" rotWithShape="0">
                  <a:srgbClr val="000000">
                    <a:alpha val="37000"/>
                  </a:srgbClr>
                </a:outerShdw>
              </a:effectLst>
            </p:spPr>
            <p:txBody>
              <a:bodyPr rot="10800000" vert="eaVert" anchor="ctr"/>
              <a:lstStyle/>
              <a:p>
                <a:pPr algn="ctr">
                  <a:defRPr/>
                </a:pPr>
                <a:endParaRPr lang="en-US">
                  <a:solidFill>
                    <a:schemeClr val="lt1"/>
                  </a:solidFill>
                </a:endParaRPr>
              </a:p>
            </p:txBody>
          </p:sp>
        </p:grpSp>
      </p:grpSp>
      <p:sp>
        <p:nvSpPr>
          <p:cNvPr id="27" name="Title 1"/>
          <p:cNvSpPr txBox="1">
            <a:spLocks/>
          </p:cNvSpPr>
          <p:nvPr/>
        </p:nvSpPr>
        <p:spPr bwMode="auto">
          <a:xfrm>
            <a:off x="2286001" y="1920874"/>
            <a:ext cx="2057400" cy="2651125"/>
          </a:xfrm>
          <a:prstGeom prst="rect">
            <a:avLst/>
          </a:prstGeom>
          <a:solidFill>
            <a:srgbClr val="C0C0C0">
              <a:alpha val="54901"/>
            </a:srgbClr>
          </a:solidFill>
          <a:ln w="38100">
            <a:solidFill>
              <a:schemeClr val="tx2"/>
            </a:solidFill>
            <a:miter lim="800000"/>
            <a:headEnd/>
            <a:tailEnd/>
          </a:ln>
        </p:spPr>
        <p:txBody>
          <a:bodyPr bIns="91440" anchor="b"/>
          <a:lstStyle/>
          <a:p>
            <a:pPr algn="ctr"/>
            <a:r>
              <a:rPr lang="en-US" sz="3600" b="1" dirty="0">
                <a:ln w="22225">
                  <a:noFill/>
                  <a:prstDash val="solid"/>
                </a:ln>
                <a:latin typeface="+mj-lt"/>
              </a:rPr>
              <a:t>COLD Air Weighs MORE!</a:t>
            </a:r>
          </a:p>
        </p:txBody>
      </p:sp>
      <p:sp>
        <p:nvSpPr>
          <p:cNvPr id="32787" name="Title 1"/>
          <p:cNvSpPr txBox="1">
            <a:spLocks/>
          </p:cNvSpPr>
          <p:nvPr/>
        </p:nvSpPr>
        <p:spPr bwMode="auto">
          <a:xfrm>
            <a:off x="7467599" y="1905000"/>
            <a:ext cx="2057399" cy="2667000"/>
          </a:xfrm>
          <a:prstGeom prst="rect">
            <a:avLst/>
          </a:prstGeom>
          <a:solidFill>
            <a:srgbClr val="C0C0C0">
              <a:alpha val="54901"/>
            </a:srgbClr>
          </a:solidFill>
          <a:ln w="38100">
            <a:solidFill>
              <a:schemeClr val="tx2"/>
            </a:solidFill>
            <a:miter lim="800000"/>
            <a:headEnd/>
            <a:tailEnd/>
          </a:ln>
        </p:spPr>
        <p:txBody>
          <a:bodyPr bIns="91440" anchor="b"/>
          <a:lstStyle/>
          <a:p>
            <a:pPr algn="ctr"/>
            <a:r>
              <a:rPr lang="en-US" sz="3600" b="1" dirty="0">
                <a:ln w="22225">
                  <a:noFill/>
                  <a:prstDash val="solid"/>
                </a:ln>
                <a:latin typeface="+mj-lt"/>
              </a:rPr>
              <a:t>HOT  </a:t>
            </a:r>
            <a:br>
              <a:rPr lang="en-US" sz="3600" b="1" dirty="0">
                <a:ln w="22225">
                  <a:noFill/>
                  <a:prstDash val="solid"/>
                </a:ln>
                <a:latin typeface="+mj-lt"/>
              </a:rPr>
            </a:br>
            <a:r>
              <a:rPr lang="en-US" sz="3600" b="1" dirty="0">
                <a:ln w="22225">
                  <a:noFill/>
                  <a:prstDash val="solid"/>
                </a:ln>
                <a:latin typeface="+mj-lt"/>
              </a:rPr>
              <a:t>Air Weighs LESS!</a:t>
            </a:r>
          </a:p>
        </p:txBody>
      </p:sp>
      <p:sp>
        <p:nvSpPr>
          <p:cNvPr id="71687" name="Rectangle 55"/>
          <p:cNvSpPr>
            <a:spLocks noChangeArrowheads="1"/>
          </p:cNvSpPr>
          <p:nvPr/>
        </p:nvSpPr>
        <p:spPr bwMode="auto">
          <a:xfrm>
            <a:off x="4740275" y="38894"/>
            <a:ext cx="2057400" cy="6591300"/>
          </a:xfrm>
          <a:prstGeom prst="rect">
            <a:avLst/>
          </a:prstGeom>
          <a:solidFill>
            <a:schemeClr val="bg2">
              <a:alpha val="32156"/>
            </a:schemeClr>
          </a:solidFill>
          <a:ln w="38100">
            <a:solidFill>
              <a:schemeClr val="tx1"/>
            </a:solidFill>
            <a:miter lim="800000"/>
            <a:headEnd/>
            <a:tailEnd/>
          </a:ln>
        </p:spPr>
        <p:txBody>
          <a:bodyPr wrap="none" anchor="ctr"/>
          <a:lstStyle/>
          <a:p>
            <a:endParaRPr lang="en-US" dirty="0"/>
          </a:p>
        </p:txBody>
      </p:sp>
    </p:spTree>
    <p:extLst>
      <p:ext uri="{BB962C8B-B14F-4D97-AF65-F5344CB8AC3E}">
        <p14:creationId xmlns:p14="http://schemas.microsoft.com/office/powerpoint/2010/main" val="244874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8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28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85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8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7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4507" y="34218"/>
            <a:ext cx="8677956" cy="1143000"/>
          </a:xfrm>
        </p:spPr>
        <p:txBody>
          <a:bodyPr>
            <a:normAutofit/>
          </a:bodyPr>
          <a:lstStyle/>
          <a:p>
            <a:r>
              <a:rPr lang="en-US" sz="5600" dirty="0">
                <a:ln w="22225">
                  <a:noFill/>
                  <a:prstDash val="solid"/>
                </a:ln>
                <a:ea typeface="+mn-ea"/>
                <a:cs typeface="+mn-cs"/>
              </a:rPr>
              <a:t>HOT AIR AND COLD AIR</a:t>
            </a:r>
          </a:p>
        </p:txBody>
      </p:sp>
      <p:grpSp>
        <p:nvGrpSpPr>
          <p:cNvPr id="4" name="Group 3">
            <a:extLst>
              <a:ext uri="{FF2B5EF4-FFF2-40B4-BE49-F238E27FC236}">
                <a16:creationId xmlns:a16="http://schemas.microsoft.com/office/drawing/2014/main" id="{44BDEFFD-4951-4621-A974-83C5CF475E63}"/>
              </a:ext>
            </a:extLst>
          </p:cNvPr>
          <p:cNvGrpSpPr/>
          <p:nvPr/>
        </p:nvGrpSpPr>
        <p:grpSpPr>
          <a:xfrm>
            <a:off x="694446" y="883221"/>
            <a:ext cx="4097694" cy="4308141"/>
            <a:chOff x="1746473" y="1815856"/>
            <a:chExt cx="4097694" cy="4308141"/>
          </a:xfrm>
        </p:grpSpPr>
        <p:grpSp>
          <p:nvGrpSpPr>
            <p:cNvPr id="52" name="Group 51"/>
            <p:cNvGrpSpPr/>
            <p:nvPr/>
          </p:nvGrpSpPr>
          <p:grpSpPr>
            <a:xfrm>
              <a:off x="1746473" y="3484600"/>
              <a:ext cx="4097694" cy="2639397"/>
              <a:chOff x="550506" y="3451164"/>
              <a:chExt cx="4097694" cy="2639397"/>
            </a:xfrm>
            <a:solidFill>
              <a:srgbClr val="C00000"/>
            </a:solidFill>
          </p:grpSpPr>
          <p:sp>
            <p:nvSpPr>
              <p:cNvPr id="19" name="Oval 18"/>
              <p:cNvSpPr/>
              <p:nvPr/>
            </p:nvSpPr>
            <p:spPr>
              <a:xfrm>
                <a:off x="3659155" y="358995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p:cNvSpPr/>
              <p:nvPr/>
            </p:nvSpPr>
            <p:spPr>
              <a:xfrm>
                <a:off x="550506" y="3451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p:cNvSpPr/>
              <p:nvPr/>
            </p:nvSpPr>
            <p:spPr>
              <a:xfrm>
                <a:off x="2430625" y="5413312"/>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p:cNvSpPr/>
              <p:nvPr/>
            </p:nvSpPr>
            <p:spPr>
              <a:xfrm>
                <a:off x="2286000" y="3832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Oval 22"/>
              <p:cNvSpPr/>
              <p:nvPr/>
            </p:nvSpPr>
            <p:spPr>
              <a:xfrm>
                <a:off x="3124200" y="454440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960275" y="438772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1905000" y="4564617"/>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p:cNvSpPr/>
              <p:nvPr/>
            </p:nvSpPr>
            <p:spPr>
              <a:xfrm>
                <a:off x="741006" y="570956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a:off x="4267200" y="5631806"/>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9" name="Down Arrow 28"/>
            <p:cNvSpPr/>
            <p:nvPr/>
          </p:nvSpPr>
          <p:spPr>
            <a:xfrm rot="10800000">
              <a:off x="3062867" y="1815856"/>
              <a:ext cx="838200" cy="1600200"/>
            </a:xfrm>
            <a:prstGeom prst="downArrow">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rgbClr val="FF0000"/>
                </a:solidFill>
              </a:endParaRPr>
            </a:p>
          </p:txBody>
        </p:sp>
      </p:grpSp>
      <p:grpSp>
        <p:nvGrpSpPr>
          <p:cNvPr id="3" name="Group 2">
            <a:extLst>
              <a:ext uri="{FF2B5EF4-FFF2-40B4-BE49-F238E27FC236}">
                <a16:creationId xmlns:a16="http://schemas.microsoft.com/office/drawing/2014/main" id="{E2202A54-9E7B-4251-A9DF-E2845895CF58}"/>
              </a:ext>
            </a:extLst>
          </p:cNvPr>
          <p:cNvGrpSpPr/>
          <p:nvPr/>
        </p:nvGrpSpPr>
        <p:grpSpPr>
          <a:xfrm>
            <a:off x="8279269" y="1683321"/>
            <a:ext cx="2676331" cy="3867426"/>
            <a:chOff x="4984881" y="2367397"/>
            <a:chExt cx="2676331" cy="3530334"/>
          </a:xfrm>
        </p:grpSpPr>
        <p:sp>
          <p:nvSpPr>
            <p:cNvPr id="28" name="Down Arrow 27"/>
            <p:cNvSpPr/>
            <p:nvPr/>
          </p:nvSpPr>
          <p:spPr>
            <a:xfrm>
              <a:off x="5907834" y="2367397"/>
              <a:ext cx="838200" cy="16002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51" name="Group 50"/>
            <p:cNvGrpSpPr/>
            <p:nvPr/>
          </p:nvGrpSpPr>
          <p:grpSpPr>
            <a:xfrm>
              <a:off x="4984881" y="4235326"/>
              <a:ext cx="2676331" cy="1662405"/>
              <a:chOff x="3460880" y="4235325"/>
              <a:chExt cx="2676331" cy="1662405"/>
            </a:xfrm>
          </p:grpSpPr>
          <p:sp>
            <p:nvSpPr>
              <p:cNvPr id="40" name="Oval 39"/>
              <p:cNvSpPr/>
              <p:nvPr/>
            </p:nvSpPr>
            <p:spPr>
              <a:xfrm>
                <a:off x="5756211" y="4375674"/>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651380" y="543003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460880" y="475045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1880" y="4235325"/>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57700" y="45000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183155" y="455995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240694" y="5516730"/>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231433" y="54630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40933" y="4915681"/>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802933" y="5127175"/>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564933" y="5054085"/>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8A402E07-5FED-45CC-89F7-8BA3F2CF163D}"/>
              </a:ext>
            </a:extLst>
          </p:cNvPr>
          <p:cNvGrpSpPr/>
          <p:nvPr/>
        </p:nvGrpSpPr>
        <p:grpSpPr>
          <a:xfrm>
            <a:off x="4013719" y="2843444"/>
            <a:ext cx="3637289" cy="2346539"/>
            <a:chOff x="4013719" y="2843444"/>
            <a:chExt cx="3637289" cy="2346539"/>
          </a:xfrm>
        </p:grpSpPr>
        <p:grpSp>
          <p:nvGrpSpPr>
            <p:cNvPr id="69" name="Group 68">
              <a:extLst>
                <a:ext uri="{FF2B5EF4-FFF2-40B4-BE49-F238E27FC236}">
                  <a16:creationId xmlns:a16="http://schemas.microsoft.com/office/drawing/2014/main" id="{D3D27290-D421-4DA4-8054-BEC9CB8392E3}"/>
                </a:ext>
              </a:extLst>
            </p:cNvPr>
            <p:cNvGrpSpPr/>
            <p:nvPr/>
          </p:nvGrpSpPr>
          <p:grpSpPr>
            <a:xfrm>
              <a:off x="4528550" y="2964142"/>
              <a:ext cx="2676331" cy="1662405"/>
              <a:chOff x="5820747" y="4213552"/>
              <a:chExt cx="2676331" cy="1662405"/>
            </a:xfrm>
          </p:grpSpPr>
          <p:sp>
            <p:nvSpPr>
              <p:cNvPr id="70" name="Oval 69">
                <a:extLst>
                  <a:ext uri="{FF2B5EF4-FFF2-40B4-BE49-F238E27FC236}">
                    <a16:creationId xmlns:a16="http://schemas.microsoft.com/office/drawing/2014/main" id="{8716B501-3786-4F39-B1F4-53B3DF92C001}"/>
                  </a:ext>
                </a:extLst>
              </p:cNvPr>
              <p:cNvSpPr/>
              <p:nvPr/>
            </p:nvSpPr>
            <p:spPr>
              <a:xfrm>
                <a:off x="8116078" y="4353901"/>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9380881-5853-40A1-B636-99EED5C10C46}"/>
                  </a:ext>
                </a:extLst>
              </p:cNvPr>
              <p:cNvSpPr/>
              <p:nvPr/>
            </p:nvSpPr>
            <p:spPr>
              <a:xfrm>
                <a:off x="6011247" y="540825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61553A4-11DC-45FF-9B3A-6F2B84E7EE94}"/>
                  </a:ext>
                </a:extLst>
              </p:cNvPr>
              <p:cNvSpPr/>
              <p:nvPr/>
            </p:nvSpPr>
            <p:spPr>
              <a:xfrm>
                <a:off x="5820747" y="47286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5415793-400A-431D-BAA1-CD7E93A31153}"/>
                  </a:ext>
                </a:extLst>
              </p:cNvPr>
              <p:cNvSpPr/>
              <p:nvPr/>
            </p:nvSpPr>
            <p:spPr>
              <a:xfrm>
                <a:off x="6201747" y="421355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FDC487E-0BF0-44D1-B46D-CA0DC044B653}"/>
                  </a:ext>
                </a:extLst>
              </p:cNvPr>
              <p:cNvSpPr/>
              <p:nvPr/>
            </p:nvSpPr>
            <p:spPr>
              <a:xfrm>
                <a:off x="6817567" y="4478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140473D-9815-4BCE-9F8D-94CE34EBEC38}"/>
                  </a:ext>
                </a:extLst>
              </p:cNvPr>
              <p:cNvSpPr/>
              <p:nvPr/>
            </p:nvSpPr>
            <p:spPr>
              <a:xfrm>
                <a:off x="7543022" y="45381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5F78DFA-676D-48F7-BE23-3F37EAE053FA}"/>
                  </a:ext>
                </a:extLst>
              </p:cNvPr>
              <p:cNvSpPr/>
              <p:nvPr/>
            </p:nvSpPr>
            <p:spPr>
              <a:xfrm>
                <a:off x="7600561" y="5494957"/>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B19F346-5D71-48B3-8DB2-3C87F1D57A7D}"/>
                  </a:ext>
                </a:extLst>
              </p:cNvPr>
              <p:cNvSpPr/>
              <p:nvPr/>
            </p:nvSpPr>
            <p:spPr>
              <a:xfrm>
                <a:off x="6591300" y="5441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75FC0AD-2D9B-4445-B7E9-D7091EA243A1}"/>
                  </a:ext>
                </a:extLst>
              </p:cNvPr>
              <p:cNvSpPr/>
              <p:nvPr/>
            </p:nvSpPr>
            <p:spPr>
              <a:xfrm>
                <a:off x="6400800" y="4893908"/>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078B213-7078-48AA-99CF-ED3D2CD980AA}"/>
                  </a:ext>
                </a:extLst>
              </p:cNvPr>
              <p:cNvSpPr/>
              <p:nvPr/>
            </p:nvSpPr>
            <p:spPr>
              <a:xfrm>
                <a:off x="7162800" y="510540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170F0BF-3795-4F22-B3AF-7AE38787159C}"/>
                  </a:ext>
                </a:extLst>
              </p:cNvPr>
              <p:cNvSpPr/>
              <p:nvPr/>
            </p:nvSpPr>
            <p:spPr>
              <a:xfrm>
                <a:off x="7924800" y="503231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6A4DCB8-96A7-4452-86BF-1981A9F04768}"/>
                </a:ext>
              </a:extLst>
            </p:cNvPr>
            <p:cNvGrpSpPr/>
            <p:nvPr/>
          </p:nvGrpSpPr>
          <p:grpSpPr>
            <a:xfrm>
              <a:off x="4013719" y="2843444"/>
              <a:ext cx="3637289" cy="2346539"/>
              <a:chOff x="550506" y="3451164"/>
              <a:chExt cx="4097694" cy="2639397"/>
            </a:xfrm>
            <a:solidFill>
              <a:srgbClr val="C00000"/>
            </a:solidFill>
          </p:grpSpPr>
          <p:sp>
            <p:nvSpPr>
              <p:cNvPr id="82" name="Oval 81">
                <a:extLst>
                  <a:ext uri="{FF2B5EF4-FFF2-40B4-BE49-F238E27FC236}">
                    <a16:creationId xmlns:a16="http://schemas.microsoft.com/office/drawing/2014/main" id="{EF9BB85D-FC1E-49BF-A842-2D507D40F2CE}"/>
                  </a:ext>
                </a:extLst>
              </p:cNvPr>
              <p:cNvSpPr/>
              <p:nvPr/>
            </p:nvSpPr>
            <p:spPr>
              <a:xfrm>
                <a:off x="3659155" y="358995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7311B9B-FEC3-49B6-ACFC-B9C6D8975363}"/>
                  </a:ext>
                </a:extLst>
              </p:cNvPr>
              <p:cNvSpPr/>
              <p:nvPr/>
            </p:nvSpPr>
            <p:spPr>
              <a:xfrm>
                <a:off x="550506" y="3451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A41281D-A874-4D21-B6C9-0190873C0A5D}"/>
                  </a:ext>
                </a:extLst>
              </p:cNvPr>
              <p:cNvSpPr/>
              <p:nvPr/>
            </p:nvSpPr>
            <p:spPr>
              <a:xfrm>
                <a:off x="2430625" y="5413312"/>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A280B2B-C21C-4AAC-AFEC-3089A7541D69}"/>
                  </a:ext>
                </a:extLst>
              </p:cNvPr>
              <p:cNvSpPr/>
              <p:nvPr/>
            </p:nvSpPr>
            <p:spPr>
              <a:xfrm>
                <a:off x="2286000" y="3832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B33E0DC-BEA3-4281-ABCF-E916B044DEC3}"/>
                  </a:ext>
                </a:extLst>
              </p:cNvPr>
              <p:cNvSpPr/>
              <p:nvPr/>
            </p:nvSpPr>
            <p:spPr>
              <a:xfrm>
                <a:off x="3124200" y="454440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736E6A0-30A7-4CED-BBB3-F44EE535A125}"/>
                  </a:ext>
                </a:extLst>
              </p:cNvPr>
              <p:cNvSpPr/>
              <p:nvPr/>
            </p:nvSpPr>
            <p:spPr>
              <a:xfrm>
                <a:off x="960275" y="438772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7821EC5A-83C6-4792-BC51-74860AA3809B}"/>
                  </a:ext>
                </a:extLst>
              </p:cNvPr>
              <p:cNvSpPr/>
              <p:nvPr/>
            </p:nvSpPr>
            <p:spPr>
              <a:xfrm>
                <a:off x="1905000" y="4564617"/>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FF0BA9A-E9AC-43EA-BEEF-A08501AA4366}"/>
                  </a:ext>
                </a:extLst>
              </p:cNvPr>
              <p:cNvSpPr/>
              <p:nvPr/>
            </p:nvSpPr>
            <p:spPr>
              <a:xfrm>
                <a:off x="741006" y="570956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6F6A7EB-3121-4F7D-9CB0-DEB60C891620}"/>
                  </a:ext>
                </a:extLst>
              </p:cNvPr>
              <p:cNvSpPr/>
              <p:nvPr/>
            </p:nvSpPr>
            <p:spPr>
              <a:xfrm>
                <a:off x="4267200" y="5631806"/>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pic>
        <p:nvPicPr>
          <p:cNvPr id="93" name="Picture 92" descr="A close up of a sign&#10;&#10;Description automatically generated">
            <a:extLst>
              <a:ext uri="{FF2B5EF4-FFF2-40B4-BE49-F238E27FC236}">
                <a16:creationId xmlns:a16="http://schemas.microsoft.com/office/drawing/2014/main" id="{9FA62588-55C5-4072-92D4-C591CE738B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34760" y="1071574"/>
            <a:ext cx="4972050" cy="1409700"/>
          </a:xfrm>
          <a:prstGeom prst="rect">
            <a:avLst/>
          </a:prstGeom>
        </p:spPr>
      </p:pic>
    </p:spTree>
    <p:extLst>
      <p:ext uri="{BB962C8B-B14F-4D97-AF65-F5344CB8AC3E}">
        <p14:creationId xmlns:p14="http://schemas.microsoft.com/office/powerpoint/2010/main" val="12280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nodeType="clickEffect">
                                  <p:stCondLst>
                                    <p:cond delay="0"/>
                                  </p:stCondLst>
                                  <p:childTnLst>
                                    <p:animEffect transition="out" filter="fade">
                                      <p:cBhvr>
                                        <p:cTn id="18" dur="3000"/>
                                        <p:tgtEl>
                                          <p:spTgt spid="5"/>
                                        </p:tgtEl>
                                      </p:cBhvr>
                                    </p:animEffect>
                                    <p:anim calcmode="lin" valueType="num">
                                      <p:cBhvr>
                                        <p:cTn id="19" dur="3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3000"/>
                                        <p:tgtEl>
                                          <p:spTgt spid="5"/>
                                        </p:tgtEl>
                                        <p:attrNameLst>
                                          <p:attrName>ppt_h</p:attrName>
                                        </p:attrNameLst>
                                      </p:cBhvr>
                                      <p:tavLst>
                                        <p:tav tm="0">
                                          <p:val>
                                            <p:strVal val="ppt_h"/>
                                          </p:val>
                                        </p:tav>
                                        <p:tav tm="100000">
                                          <p:val>
                                            <p:strVal val="ppt_h"/>
                                          </p:val>
                                        </p:tav>
                                      </p:tavLst>
                                    </p:anim>
                                    <p:set>
                                      <p:cBhvr>
                                        <p:cTn id="21" dur="1" fill="hold">
                                          <p:stCondLst>
                                            <p:cond delay="2999"/>
                                          </p:stCondLst>
                                        </p:cTn>
                                        <p:tgtEl>
                                          <p:spTgt spid="5"/>
                                        </p:tgtEl>
                                        <p:attrNameLst>
                                          <p:attrName>style.visibility</p:attrName>
                                        </p:attrNameLst>
                                      </p:cBhvr>
                                      <p:to>
                                        <p:strVal val="hidden"/>
                                      </p:to>
                                    </p:set>
                                  </p:childTnLst>
                                </p:cTn>
                              </p:par>
                              <p:par>
                                <p:cTn id="22" presetID="31" presetClass="entr" presetSubtype="0"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 calcmode="lin" valueType="num">
                                      <p:cBhvr>
                                        <p:cTn id="24" dur="1000" fill="hold"/>
                                        <p:tgtEl>
                                          <p:spTgt spid="93"/>
                                        </p:tgtEl>
                                        <p:attrNameLst>
                                          <p:attrName>ppt_w</p:attrName>
                                        </p:attrNameLst>
                                      </p:cBhvr>
                                      <p:tavLst>
                                        <p:tav tm="0">
                                          <p:val>
                                            <p:fltVal val="0"/>
                                          </p:val>
                                        </p:tav>
                                        <p:tav tm="100000">
                                          <p:val>
                                            <p:strVal val="#ppt_w"/>
                                          </p:val>
                                        </p:tav>
                                      </p:tavLst>
                                    </p:anim>
                                    <p:anim calcmode="lin" valueType="num">
                                      <p:cBhvr>
                                        <p:cTn id="25" dur="1000" fill="hold"/>
                                        <p:tgtEl>
                                          <p:spTgt spid="93"/>
                                        </p:tgtEl>
                                        <p:attrNameLst>
                                          <p:attrName>ppt_h</p:attrName>
                                        </p:attrNameLst>
                                      </p:cBhvr>
                                      <p:tavLst>
                                        <p:tav tm="0">
                                          <p:val>
                                            <p:fltVal val="0"/>
                                          </p:val>
                                        </p:tav>
                                        <p:tav tm="100000">
                                          <p:val>
                                            <p:strVal val="#ppt_h"/>
                                          </p:val>
                                        </p:tav>
                                      </p:tavLst>
                                    </p:anim>
                                    <p:anim calcmode="lin" valueType="num">
                                      <p:cBhvr>
                                        <p:cTn id="26" dur="1000" fill="hold"/>
                                        <p:tgtEl>
                                          <p:spTgt spid="93"/>
                                        </p:tgtEl>
                                        <p:attrNameLst>
                                          <p:attrName>style.rotation</p:attrName>
                                        </p:attrNameLst>
                                      </p:cBhvr>
                                      <p:tavLst>
                                        <p:tav tm="0">
                                          <p:val>
                                            <p:fltVal val="90"/>
                                          </p:val>
                                        </p:tav>
                                        <p:tav tm="100000">
                                          <p:val>
                                            <p:fltVal val="0"/>
                                          </p:val>
                                        </p:tav>
                                      </p:tavLst>
                                    </p:anim>
                                    <p:animEffect transition="in" filter="fade">
                                      <p:cBhvr>
                                        <p:cTn id="2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90CBD29-9110-4CBB-B0FC-6E00B8EAA0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0815" y="643467"/>
            <a:ext cx="10870370" cy="5571065"/>
          </a:xfrm>
          <a:prstGeom prst="rect">
            <a:avLst/>
          </a:prstGeom>
          <a:ln>
            <a:noFill/>
          </a:ln>
        </p:spPr>
      </p:pic>
    </p:spTree>
    <p:extLst>
      <p:ext uri="{BB962C8B-B14F-4D97-AF65-F5344CB8AC3E}">
        <p14:creationId xmlns:p14="http://schemas.microsoft.com/office/powerpoint/2010/main" val="270517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2305-FE30-437E-B258-BA4181FC6562}"/>
              </a:ext>
            </a:extLst>
          </p:cNvPr>
          <p:cNvSpPr>
            <a:spLocks noGrp="1"/>
          </p:cNvSpPr>
          <p:nvPr>
            <p:ph type="title"/>
          </p:nvPr>
        </p:nvSpPr>
        <p:spPr/>
        <p:txBody>
          <a:bodyPr/>
          <a:lstStyle/>
          <a:p>
            <a:pPr algn="ctr"/>
            <a:r>
              <a:rPr lang="en-US" dirty="0"/>
              <a:t>What’s going on in the atmosphere? </a:t>
            </a:r>
          </a:p>
        </p:txBody>
      </p:sp>
      <p:pic>
        <p:nvPicPr>
          <p:cNvPr id="4" name="Picture 2" descr="http://www.learnthermo.com/images/ch03/Lesson-A/3-a-1-gas.png">
            <a:extLst>
              <a:ext uri="{FF2B5EF4-FFF2-40B4-BE49-F238E27FC236}">
                <a16:creationId xmlns:a16="http://schemas.microsoft.com/office/drawing/2014/main" id="{201AA9D0-6C43-4CE9-9B73-64349B6BDA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80561" y="1647617"/>
            <a:ext cx="2292006" cy="1809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4636567-AC66-4C18-966E-CBB8F49E2608}"/>
              </a:ext>
            </a:extLst>
          </p:cNvPr>
          <p:cNvGrpSpPr/>
          <p:nvPr/>
        </p:nvGrpSpPr>
        <p:grpSpPr>
          <a:xfrm>
            <a:off x="8785130" y="2451944"/>
            <a:ext cx="1757325" cy="1131924"/>
            <a:chOff x="550506" y="3451164"/>
            <a:chExt cx="4097694" cy="2639397"/>
          </a:xfrm>
          <a:solidFill>
            <a:srgbClr val="C00000"/>
          </a:solidFill>
        </p:grpSpPr>
        <p:sp>
          <p:nvSpPr>
            <p:cNvPr id="7" name="Oval 6">
              <a:extLst>
                <a:ext uri="{FF2B5EF4-FFF2-40B4-BE49-F238E27FC236}">
                  <a16:creationId xmlns:a16="http://schemas.microsoft.com/office/drawing/2014/main" id="{B995BF40-8827-4B46-81F9-68552E45C56C}"/>
                </a:ext>
              </a:extLst>
            </p:cNvPr>
            <p:cNvSpPr/>
            <p:nvPr/>
          </p:nvSpPr>
          <p:spPr>
            <a:xfrm>
              <a:off x="3659155" y="358995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877A58-F65B-4D3E-BC72-DDD37D865AE1}"/>
                </a:ext>
              </a:extLst>
            </p:cNvPr>
            <p:cNvSpPr/>
            <p:nvPr/>
          </p:nvSpPr>
          <p:spPr>
            <a:xfrm>
              <a:off x="550506" y="3451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710BC3-B8DE-4E19-9A41-78807E92EE7F}"/>
                </a:ext>
              </a:extLst>
            </p:cNvPr>
            <p:cNvSpPr/>
            <p:nvPr/>
          </p:nvSpPr>
          <p:spPr>
            <a:xfrm>
              <a:off x="2430625" y="5413312"/>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4D389-8003-444D-86C4-DEE6F3B4E2A7}"/>
                </a:ext>
              </a:extLst>
            </p:cNvPr>
            <p:cNvSpPr/>
            <p:nvPr/>
          </p:nvSpPr>
          <p:spPr>
            <a:xfrm>
              <a:off x="2286000" y="3832164"/>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A44B513-6BF2-4538-AF3B-A744F02A763B}"/>
                </a:ext>
              </a:extLst>
            </p:cNvPr>
            <p:cNvSpPr/>
            <p:nvPr/>
          </p:nvSpPr>
          <p:spPr>
            <a:xfrm>
              <a:off x="3124200" y="454440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4D616C-7AAC-45CC-9235-56B628EC994F}"/>
                </a:ext>
              </a:extLst>
            </p:cNvPr>
            <p:cNvSpPr/>
            <p:nvPr/>
          </p:nvSpPr>
          <p:spPr>
            <a:xfrm>
              <a:off x="960275" y="4387725"/>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D66DCF-0672-45C6-BD8F-366B48A7C9F7}"/>
                </a:ext>
              </a:extLst>
            </p:cNvPr>
            <p:cNvSpPr/>
            <p:nvPr/>
          </p:nvSpPr>
          <p:spPr>
            <a:xfrm>
              <a:off x="1905000" y="4564617"/>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01FEB70-6D40-464C-B3EF-1F7822D1DB4D}"/>
                </a:ext>
              </a:extLst>
            </p:cNvPr>
            <p:cNvSpPr/>
            <p:nvPr/>
          </p:nvSpPr>
          <p:spPr>
            <a:xfrm>
              <a:off x="741006" y="5709561"/>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CFBFD5-F7D1-4131-AECC-317C8117FEA5}"/>
                </a:ext>
              </a:extLst>
            </p:cNvPr>
            <p:cNvSpPr/>
            <p:nvPr/>
          </p:nvSpPr>
          <p:spPr>
            <a:xfrm>
              <a:off x="4267200" y="5631806"/>
              <a:ext cx="381000" cy="381000"/>
            </a:xfrm>
            <a:prstGeom prst="ellipse">
              <a:avLst/>
            </a:prstGeom>
            <a:grpFill/>
            <a:effectLst>
              <a:outerShdw blurRad="50800" dist="38100" dir="2700000" sx="110000" sy="110000" algn="tl" rotWithShape="0">
                <a:prstClr val="black">
                  <a:alpha val="37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41C22D1-0F63-4F5C-AD53-B6738963C886}"/>
              </a:ext>
            </a:extLst>
          </p:cNvPr>
          <p:cNvGrpSpPr/>
          <p:nvPr/>
        </p:nvGrpSpPr>
        <p:grpSpPr>
          <a:xfrm>
            <a:off x="9139692" y="4474471"/>
            <a:ext cx="1147763" cy="712934"/>
            <a:chOff x="5820747" y="4213552"/>
            <a:chExt cx="2676331" cy="1662405"/>
          </a:xfrm>
        </p:grpSpPr>
        <p:sp>
          <p:nvSpPr>
            <p:cNvPr id="17" name="Oval 16">
              <a:extLst>
                <a:ext uri="{FF2B5EF4-FFF2-40B4-BE49-F238E27FC236}">
                  <a16:creationId xmlns:a16="http://schemas.microsoft.com/office/drawing/2014/main" id="{1AD66BBB-2F2E-4AE4-9715-15203606A99D}"/>
                </a:ext>
              </a:extLst>
            </p:cNvPr>
            <p:cNvSpPr/>
            <p:nvPr/>
          </p:nvSpPr>
          <p:spPr>
            <a:xfrm>
              <a:off x="8116078" y="4353901"/>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555BF9-5E1A-4FBD-9B47-A9E3F2D7B9EC}"/>
                </a:ext>
              </a:extLst>
            </p:cNvPr>
            <p:cNvSpPr/>
            <p:nvPr/>
          </p:nvSpPr>
          <p:spPr>
            <a:xfrm>
              <a:off x="6011247" y="540825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9E058B-FCD8-4B3A-A9ED-77D785D6CEB0}"/>
                </a:ext>
              </a:extLst>
            </p:cNvPr>
            <p:cNvSpPr/>
            <p:nvPr/>
          </p:nvSpPr>
          <p:spPr>
            <a:xfrm>
              <a:off x="5820747" y="47286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879B16-A65E-4CFB-8AAD-951ED69E7D2F}"/>
                </a:ext>
              </a:extLst>
            </p:cNvPr>
            <p:cNvSpPr/>
            <p:nvPr/>
          </p:nvSpPr>
          <p:spPr>
            <a:xfrm>
              <a:off x="6201747" y="421355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331E09-5127-47EC-B7FB-10F3CD0143DC}"/>
                </a:ext>
              </a:extLst>
            </p:cNvPr>
            <p:cNvSpPr/>
            <p:nvPr/>
          </p:nvSpPr>
          <p:spPr>
            <a:xfrm>
              <a:off x="6817567" y="4478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D88031-7CE1-4B6A-8E12-BD29DAE4D1F2}"/>
                </a:ext>
              </a:extLst>
            </p:cNvPr>
            <p:cNvSpPr/>
            <p:nvPr/>
          </p:nvSpPr>
          <p:spPr>
            <a:xfrm>
              <a:off x="7543022" y="45381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B8324A-77FB-41D1-9161-160ABFEF6AAC}"/>
                </a:ext>
              </a:extLst>
            </p:cNvPr>
            <p:cNvSpPr/>
            <p:nvPr/>
          </p:nvSpPr>
          <p:spPr>
            <a:xfrm>
              <a:off x="7600561" y="5494957"/>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15BC8D-FF87-4C13-AF1C-BCF2BD1DB683}"/>
                </a:ext>
              </a:extLst>
            </p:cNvPr>
            <p:cNvSpPr/>
            <p:nvPr/>
          </p:nvSpPr>
          <p:spPr>
            <a:xfrm>
              <a:off x="6591300" y="5441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266D3D-A0D7-45F0-BC57-9AF68DDB3AC1}"/>
                </a:ext>
              </a:extLst>
            </p:cNvPr>
            <p:cNvSpPr/>
            <p:nvPr/>
          </p:nvSpPr>
          <p:spPr>
            <a:xfrm>
              <a:off x="6400800" y="4893908"/>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494AEF-15B7-491C-BA23-99CF466375FB}"/>
                </a:ext>
              </a:extLst>
            </p:cNvPr>
            <p:cNvSpPr/>
            <p:nvPr/>
          </p:nvSpPr>
          <p:spPr>
            <a:xfrm>
              <a:off x="7162800" y="510540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E8C7CF-70D9-4966-AF40-D390A33CC5E1}"/>
                </a:ext>
              </a:extLst>
            </p:cNvPr>
            <p:cNvSpPr/>
            <p:nvPr/>
          </p:nvSpPr>
          <p:spPr>
            <a:xfrm>
              <a:off x="7924800" y="503231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6A5965C-6338-45A2-BDF9-9227ECA25F10}"/>
              </a:ext>
            </a:extLst>
          </p:cNvPr>
          <p:cNvGrpSpPr/>
          <p:nvPr/>
        </p:nvGrpSpPr>
        <p:grpSpPr>
          <a:xfrm>
            <a:off x="9099247" y="3695274"/>
            <a:ext cx="1147763" cy="712934"/>
            <a:chOff x="5820747" y="4213552"/>
            <a:chExt cx="2676331" cy="1662405"/>
          </a:xfrm>
        </p:grpSpPr>
        <p:sp>
          <p:nvSpPr>
            <p:cNvPr id="29" name="Oval 28">
              <a:extLst>
                <a:ext uri="{FF2B5EF4-FFF2-40B4-BE49-F238E27FC236}">
                  <a16:creationId xmlns:a16="http://schemas.microsoft.com/office/drawing/2014/main" id="{779F9941-EE0E-4ECE-BAF7-4A27AE8603DD}"/>
                </a:ext>
              </a:extLst>
            </p:cNvPr>
            <p:cNvSpPr/>
            <p:nvPr/>
          </p:nvSpPr>
          <p:spPr>
            <a:xfrm>
              <a:off x="8116078" y="4353901"/>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E8DCF6C-EF90-4576-A176-FD0C6EB2A937}"/>
                </a:ext>
              </a:extLst>
            </p:cNvPr>
            <p:cNvSpPr/>
            <p:nvPr/>
          </p:nvSpPr>
          <p:spPr>
            <a:xfrm>
              <a:off x="6011247" y="540825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C4466A5-7425-4E25-83DD-A9E936853912}"/>
                </a:ext>
              </a:extLst>
            </p:cNvPr>
            <p:cNvSpPr/>
            <p:nvPr/>
          </p:nvSpPr>
          <p:spPr>
            <a:xfrm>
              <a:off x="5820747" y="47286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3C099A3-066B-41A8-ACE6-6DCF2CC565B1}"/>
                </a:ext>
              </a:extLst>
            </p:cNvPr>
            <p:cNvSpPr/>
            <p:nvPr/>
          </p:nvSpPr>
          <p:spPr>
            <a:xfrm>
              <a:off x="6201747" y="421355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8BCDCC-3783-4C75-AC9B-C0F2EF18EF58}"/>
                </a:ext>
              </a:extLst>
            </p:cNvPr>
            <p:cNvSpPr/>
            <p:nvPr/>
          </p:nvSpPr>
          <p:spPr>
            <a:xfrm>
              <a:off x="6817567" y="4478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6112D1-A562-4385-9E03-3BFC97105DEC}"/>
                </a:ext>
              </a:extLst>
            </p:cNvPr>
            <p:cNvSpPr/>
            <p:nvPr/>
          </p:nvSpPr>
          <p:spPr>
            <a:xfrm>
              <a:off x="7543022" y="4538179"/>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3B83A92-0C85-4E1C-806F-78D479AF6846}"/>
                </a:ext>
              </a:extLst>
            </p:cNvPr>
            <p:cNvSpPr/>
            <p:nvPr/>
          </p:nvSpPr>
          <p:spPr>
            <a:xfrm>
              <a:off x="7600561" y="5494957"/>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ACC7DC6-31DB-459F-83D4-9F60B9C6D06C}"/>
                </a:ext>
              </a:extLst>
            </p:cNvPr>
            <p:cNvSpPr/>
            <p:nvPr/>
          </p:nvSpPr>
          <p:spPr>
            <a:xfrm>
              <a:off x="6591300" y="5441306"/>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E71A29C-74BB-4714-857E-9A54E735D770}"/>
                </a:ext>
              </a:extLst>
            </p:cNvPr>
            <p:cNvSpPr/>
            <p:nvPr/>
          </p:nvSpPr>
          <p:spPr>
            <a:xfrm>
              <a:off x="6400800" y="4893908"/>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4603C0-5515-4046-BFD6-71816D48B5C2}"/>
                </a:ext>
              </a:extLst>
            </p:cNvPr>
            <p:cNvSpPr/>
            <p:nvPr/>
          </p:nvSpPr>
          <p:spPr>
            <a:xfrm>
              <a:off x="7162800" y="510540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A2B0D01-2DCB-4D9E-94EE-4916CC465171}"/>
                </a:ext>
              </a:extLst>
            </p:cNvPr>
            <p:cNvSpPr/>
            <p:nvPr/>
          </p:nvSpPr>
          <p:spPr>
            <a:xfrm>
              <a:off x="7924800" y="5032312"/>
              <a:ext cx="381000" cy="381000"/>
            </a:xfrm>
            <a:prstGeom prst="ellipse">
              <a:avLst/>
            </a:prstGeom>
            <a:effectLst>
              <a:outerShdw blurRad="50800" dist="38100" dir="2700000" sx="110000" sy="11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590C25AB-6CB9-408E-B6B4-F55FC64788F6}"/>
              </a:ext>
            </a:extLst>
          </p:cNvPr>
          <p:cNvSpPr txBox="1"/>
          <p:nvPr/>
        </p:nvSpPr>
        <p:spPr>
          <a:xfrm>
            <a:off x="2712098" y="1690688"/>
            <a:ext cx="1695310" cy="1200329"/>
          </a:xfrm>
          <a:prstGeom prst="rect">
            <a:avLst/>
          </a:prstGeom>
          <a:noFill/>
        </p:spPr>
        <p:txBody>
          <a:bodyPr wrap="square" rtlCol="0">
            <a:spAutoFit/>
          </a:bodyPr>
          <a:lstStyle/>
          <a:p>
            <a:pPr algn="ctr"/>
            <a:r>
              <a:rPr lang="en-US" dirty="0">
                <a:latin typeface="+mj-lt"/>
              </a:rPr>
              <a:t>Molecules have weight </a:t>
            </a:r>
            <a:r>
              <a:rPr lang="en-US">
                <a:latin typeface="+mj-lt"/>
              </a:rPr>
              <a:t>and create </a:t>
            </a:r>
            <a:r>
              <a:rPr lang="en-US" dirty="0">
                <a:latin typeface="+mj-lt"/>
              </a:rPr>
              <a:t>pressure</a:t>
            </a:r>
          </a:p>
        </p:txBody>
      </p:sp>
      <p:sp>
        <p:nvSpPr>
          <p:cNvPr id="41" name="TextBox 40">
            <a:extLst>
              <a:ext uri="{FF2B5EF4-FFF2-40B4-BE49-F238E27FC236}">
                <a16:creationId xmlns:a16="http://schemas.microsoft.com/office/drawing/2014/main" id="{E1E5F3F0-F70D-4263-9B90-71C55C443F33}"/>
              </a:ext>
            </a:extLst>
          </p:cNvPr>
          <p:cNvSpPr txBox="1"/>
          <p:nvPr/>
        </p:nvSpPr>
        <p:spPr>
          <a:xfrm>
            <a:off x="2724269" y="4492349"/>
            <a:ext cx="1873898" cy="1200329"/>
          </a:xfrm>
          <a:prstGeom prst="rect">
            <a:avLst/>
          </a:prstGeom>
          <a:noFill/>
        </p:spPr>
        <p:txBody>
          <a:bodyPr wrap="square" rtlCol="0">
            <a:spAutoFit/>
          </a:bodyPr>
          <a:lstStyle/>
          <a:p>
            <a:pPr algn="ctr"/>
            <a:r>
              <a:rPr lang="en-US" dirty="0">
                <a:latin typeface="+mj-lt"/>
              </a:rPr>
              <a:t>Water is moving through the water cycle</a:t>
            </a:r>
          </a:p>
        </p:txBody>
      </p:sp>
      <p:sp>
        <p:nvSpPr>
          <p:cNvPr id="42" name="TextBox 41">
            <a:extLst>
              <a:ext uri="{FF2B5EF4-FFF2-40B4-BE49-F238E27FC236}">
                <a16:creationId xmlns:a16="http://schemas.microsoft.com/office/drawing/2014/main" id="{618F8074-6B83-41BB-A8A3-D7CA010F3E2A}"/>
              </a:ext>
            </a:extLst>
          </p:cNvPr>
          <p:cNvSpPr txBox="1"/>
          <p:nvPr/>
        </p:nvSpPr>
        <p:spPr>
          <a:xfrm>
            <a:off x="7305284" y="3833176"/>
            <a:ext cx="1719364" cy="1477328"/>
          </a:xfrm>
          <a:prstGeom prst="rect">
            <a:avLst/>
          </a:prstGeom>
          <a:noFill/>
        </p:spPr>
        <p:txBody>
          <a:bodyPr wrap="square" rtlCol="0">
            <a:spAutoFit/>
          </a:bodyPr>
          <a:lstStyle/>
          <a:p>
            <a:pPr algn="ctr"/>
            <a:r>
              <a:rPr lang="en-US" dirty="0">
                <a:latin typeface="+mj-lt"/>
              </a:rPr>
              <a:t>Air moves around depending on its temperature</a:t>
            </a:r>
          </a:p>
        </p:txBody>
      </p:sp>
      <p:pic>
        <p:nvPicPr>
          <p:cNvPr id="47" name="Picture 46" descr="A picture containing smoke, train, table, coming&#10;&#10;Description automatically generated">
            <a:extLst>
              <a:ext uri="{FF2B5EF4-FFF2-40B4-BE49-F238E27FC236}">
                <a16:creationId xmlns:a16="http://schemas.microsoft.com/office/drawing/2014/main" id="{C36E64F6-FC53-4C53-B0CF-232A983C613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0189" y="3588622"/>
            <a:ext cx="2289737" cy="1771697"/>
          </a:xfrm>
          <a:prstGeom prst="rect">
            <a:avLst/>
          </a:prstGeom>
        </p:spPr>
      </p:pic>
      <p:sp>
        <p:nvSpPr>
          <p:cNvPr id="49" name="TextBox 48">
            <a:extLst>
              <a:ext uri="{FF2B5EF4-FFF2-40B4-BE49-F238E27FC236}">
                <a16:creationId xmlns:a16="http://schemas.microsoft.com/office/drawing/2014/main" id="{27B2E775-9C74-492B-A1EA-F2EAC57849D5}"/>
              </a:ext>
            </a:extLst>
          </p:cNvPr>
          <p:cNvSpPr txBox="1"/>
          <p:nvPr/>
        </p:nvSpPr>
        <p:spPr>
          <a:xfrm>
            <a:off x="720969" y="5788700"/>
            <a:ext cx="10515600" cy="707886"/>
          </a:xfrm>
          <a:prstGeom prst="rect">
            <a:avLst/>
          </a:prstGeom>
          <a:noFill/>
        </p:spPr>
        <p:txBody>
          <a:bodyPr wrap="square" rtlCol="0">
            <a:spAutoFit/>
          </a:bodyPr>
          <a:lstStyle/>
          <a:p>
            <a:pPr algn="ctr"/>
            <a:r>
              <a:rPr lang="en-US" sz="4000" b="1" dirty="0">
                <a:latin typeface="+mj-lt"/>
              </a:rPr>
              <a:t>A perfect recipe for WEATHER!</a:t>
            </a:r>
          </a:p>
        </p:txBody>
      </p:sp>
    </p:spTree>
    <p:extLst>
      <p:ext uri="{BB962C8B-B14F-4D97-AF65-F5344CB8AC3E}">
        <p14:creationId xmlns:p14="http://schemas.microsoft.com/office/powerpoint/2010/main" val="29813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 presetClass="entr" presetSubtype="0" fill="hold" grpId="0" nodeType="withEffect">
                                  <p:stCondLst>
                                    <p:cond delay="0"/>
                                  </p:stCondLst>
                                  <p:childTnLst>
                                    <p:set>
                                      <p:cBhvr>
                                        <p:cTn id="2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000"/>
                                        <p:tgtEl>
                                          <p:spTgt spid="47"/>
                                        </p:tgtEl>
                                      </p:cBhvr>
                                    </p:animEffect>
                                    <p:anim calcmode="lin" valueType="num">
                                      <p:cBhvr>
                                        <p:cTn id="47" dur="2000" fill="hold"/>
                                        <p:tgtEl>
                                          <p:spTgt spid="47"/>
                                        </p:tgtEl>
                                        <p:attrNameLst>
                                          <p:attrName>ppt_w</p:attrName>
                                        </p:attrNameLst>
                                      </p:cBhvr>
                                      <p:tavLst>
                                        <p:tav tm="0" fmla="#ppt_w*sin(2.5*pi*$)">
                                          <p:val>
                                            <p:fltVal val="0"/>
                                          </p:val>
                                        </p:tav>
                                        <p:tav tm="100000">
                                          <p:val>
                                            <p:fltVal val="1"/>
                                          </p:val>
                                        </p:tav>
                                      </p:tavLst>
                                    </p:anim>
                                    <p:anim calcmode="lin" valueType="num">
                                      <p:cBhvr>
                                        <p:cTn id="48" dur="2000" fill="hold"/>
                                        <p:tgtEl>
                                          <p:spTgt spid="47"/>
                                        </p:tgtEl>
                                        <p:attrNameLst>
                                          <p:attrName>ppt_h</p:attrName>
                                        </p:attrNameLst>
                                      </p:cBhvr>
                                      <p:tavLst>
                                        <p:tav tm="0">
                                          <p:val>
                                            <p:strVal val="#ppt_h"/>
                                          </p:val>
                                        </p:tav>
                                        <p:tav tm="100000">
                                          <p:val>
                                            <p:strVal val="#ppt_h"/>
                                          </p:val>
                                        </p:tav>
                                      </p:tavLst>
                                    </p:anim>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allAtOnce"/>
      <p:bldP spid="41" grpId="0"/>
      <p:bldP spid="42"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1621" y="606650"/>
            <a:ext cx="8345746" cy="797656"/>
          </a:xfrm>
        </p:spPr>
        <p:txBody>
          <a:bodyPr vert="horz" lIns="91440" tIns="45720" rIns="91440" bIns="45720" rtlCol="0" anchor="ctr">
            <a:noAutofit/>
          </a:bodyPr>
          <a:lstStyle/>
          <a:p>
            <a:pPr algn="ctr"/>
            <a:r>
              <a:rPr lang="en-US" sz="5400" kern="1200" dirty="0">
                <a:solidFill>
                  <a:schemeClr val="tx1"/>
                </a:solidFill>
              </a:rPr>
              <a:t>Weather Notebook</a:t>
            </a:r>
          </a:p>
        </p:txBody>
      </p:sp>
      <p:pic>
        <p:nvPicPr>
          <p:cNvPr id="6" name="Content Placeholder 5" descr="Diagram&#10;&#10;Description automatically generated">
            <a:extLst>
              <a:ext uri="{FF2B5EF4-FFF2-40B4-BE49-F238E27FC236}">
                <a16:creationId xmlns:a16="http://schemas.microsoft.com/office/drawing/2014/main" id="{EFDCFD86-85E9-43F8-841B-4271B3CB98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601" y="1862857"/>
            <a:ext cx="8258766" cy="4618539"/>
          </a:xfrm>
        </p:spPr>
      </p:pic>
    </p:spTree>
    <p:extLst>
      <p:ext uri="{BB962C8B-B14F-4D97-AF65-F5344CB8AC3E}">
        <p14:creationId xmlns:p14="http://schemas.microsoft.com/office/powerpoint/2010/main" val="88089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BAFA8-D6DD-4750-B7D9-D51534026936}"/>
              </a:ext>
            </a:extLst>
          </p:cNvPr>
          <p:cNvSpPr>
            <a:spLocks noGrp="1"/>
          </p:cNvSpPr>
          <p:nvPr>
            <p:ph type="title"/>
          </p:nvPr>
        </p:nvSpPr>
        <p:spPr>
          <a:xfrm>
            <a:off x="838201" y="264695"/>
            <a:ext cx="10892588" cy="1446739"/>
          </a:xfrm>
        </p:spPr>
        <p:txBody>
          <a:bodyPr>
            <a:noAutofit/>
          </a:bodyPr>
          <a:lstStyle/>
          <a:p>
            <a:r>
              <a:rPr lang="en-US" sz="4800" dirty="0"/>
              <a:t>Time to make some weather observations!</a:t>
            </a:r>
          </a:p>
        </p:txBody>
      </p:sp>
      <p:graphicFrame>
        <p:nvGraphicFramePr>
          <p:cNvPr id="5" name="Content Placeholder 2">
            <a:extLst>
              <a:ext uri="{FF2B5EF4-FFF2-40B4-BE49-F238E27FC236}">
                <a16:creationId xmlns:a16="http://schemas.microsoft.com/office/drawing/2014/main" id="{F6422BF3-B841-4F4C-A3AE-37F00EEFCE23}"/>
              </a:ext>
            </a:extLst>
          </p:cNvPr>
          <p:cNvGraphicFramePr>
            <a:graphicFrameLocks noGrp="1"/>
          </p:cNvGraphicFramePr>
          <p:nvPr>
            <p:ph idx="1"/>
            <p:extLst>
              <p:ext uri="{D42A27DB-BD31-4B8C-83A1-F6EECF244321}">
                <p14:modId xmlns:p14="http://schemas.microsoft.com/office/powerpoint/2010/main" val="1265261020"/>
              </p:ext>
            </p:extLst>
          </p:nvPr>
        </p:nvGraphicFramePr>
        <p:xfrm>
          <a:off x="838200" y="204219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83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1920339" cy="289412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3515821"/>
            <a:ext cx="1920338"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a:extLst>
              <a:ext uri="{FF2B5EF4-FFF2-40B4-BE49-F238E27FC236}">
                <a16:creationId xmlns:a16="http://schemas.microsoft.com/office/drawing/2014/main" id="{7B597943-E3E7-44E9-BE32-B7A01A408296}"/>
              </a:ext>
            </a:extLst>
          </p:cNvPr>
          <p:cNvSpPr/>
          <p:nvPr/>
        </p:nvSpPr>
        <p:spPr>
          <a:xfrm>
            <a:off x="585215" y="3886200"/>
            <a:ext cx="1801465" cy="1754326"/>
          </a:xfrm>
          <a:prstGeom prst="rect">
            <a:avLst/>
          </a:prstGeom>
        </p:spPr>
        <p:txBody>
          <a:bodyPr wrap="square">
            <a:spAutoFit/>
          </a:bodyPr>
          <a:lstStyle/>
          <a:p>
            <a:br>
              <a:rPr lang="en-US" b="1" dirty="0">
                <a:solidFill>
                  <a:srgbClr val="FFFFFF"/>
                </a:solidFill>
                <a:latin typeface="+mj-lt"/>
              </a:rPr>
            </a:br>
            <a:r>
              <a:rPr lang="en-US" b="1" dirty="0">
                <a:solidFill>
                  <a:srgbClr val="FFFFFF"/>
                </a:solidFill>
                <a:latin typeface="+mj-lt"/>
              </a:rPr>
              <a:t>This number is based on observation and not a measurement.</a:t>
            </a:r>
            <a:endParaRPr lang="en-US" b="1" dirty="0">
              <a:latin typeface="+mj-lt"/>
            </a:endParaRPr>
          </a:p>
        </p:txBody>
      </p:sp>
      <p:sp>
        <p:nvSpPr>
          <p:cNvPr id="4" name="TextBox 3">
            <a:extLst>
              <a:ext uri="{FF2B5EF4-FFF2-40B4-BE49-F238E27FC236}">
                <a16:creationId xmlns:a16="http://schemas.microsoft.com/office/drawing/2014/main" id="{2DC67B26-3080-4D8E-B179-461B57A60A1C}"/>
              </a:ext>
            </a:extLst>
          </p:cNvPr>
          <p:cNvSpPr txBox="1"/>
          <p:nvPr/>
        </p:nvSpPr>
        <p:spPr>
          <a:xfrm>
            <a:off x="585215" y="1550020"/>
            <a:ext cx="1664208" cy="1107996"/>
          </a:xfrm>
          <a:prstGeom prst="rect">
            <a:avLst/>
          </a:prstGeom>
          <a:noFill/>
        </p:spPr>
        <p:txBody>
          <a:bodyPr wrap="square" rtlCol="0">
            <a:spAutoFit/>
          </a:bodyPr>
          <a:lstStyle/>
          <a:p>
            <a:r>
              <a:rPr lang="en-US" sz="2200" b="1" dirty="0">
                <a:solidFill>
                  <a:schemeClr val="bg1"/>
                </a:solidFill>
                <a:latin typeface="+mj-lt"/>
              </a:rPr>
              <a:t>Beaufort Wind Scale</a:t>
            </a:r>
          </a:p>
        </p:txBody>
      </p:sp>
      <p:pic>
        <p:nvPicPr>
          <p:cNvPr id="6" name="Picture 5">
            <a:extLst>
              <a:ext uri="{FF2B5EF4-FFF2-40B4-BE49-F238E27FC236}">
                <a16:creationId xmlns:a16="http://schemas.microsoft.com/office/drawing/2014/main" id="{EDC7E53A-32D5-812F-42D2-AAC77F32B37A}"/>
              </a:ext>
            </a:extLst>
          </p:cNvPr>
          <p:cNvPicPr>
            <a:picLocks noChangeAspect="1"/>
          </p:cNvPicPr>
          <p:nvPr/>
        </p:nvPicPr>
        <p:blipFill>
          <a:blip r:embed="rId3"/>
          <a:stretch>
            <a:fillRect/>
          </a:stretch>
        </p:blipFill>
        <p:spPr>
          <a:xfrm>
            <a:off x="3036987" y="529144"/>
            <a:ext cx="8688670" cy="5707084"/>
          </a:xfrm>
          <a:prstGeom prst="rect">
            <a:avLst/>
          </a:prstGeom>
        </p:spPr>
      </p:pic>
    </p:spTree>
    <p:extLst>
      <p:ext uri="{BB962C8B-B14F-4D97-AF65-F5344CB8AC3E}">
        <p14:creationId xmlns:p14="http://schemas.microsoft.com/office/powerpoint/2010/main" val="190189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8D36-6C40-40FF-ADF2-89C994D29068}"/>
              </a:ext>
            </a:extLst>
          </p:cNvPr>
          <p:cNvSpPr>
            <a:spLocks noGrp="1"/>
          </p:cNvSpPr>
          <p:nvPr>
            <p:ph type="title"/>
          </p:nvPr>
        </p:nvSpPr>
        <p:spPr>
          <a:xfrm>
            <a:off x="7074568" y="858317"/>
            <a:ext cx="5137481" cy="4794567"/>
          </a:xfrm>
        </p:spPr>
        <p:txBody>
          <a:bodyPr vert="horz" lIns="91440" tIns="45720" rIns="91440" bIns="45720" rtlCol="0" anchor="t" anchorCtr="0">
            <a:normAutofit/>
          </a:bodyPr>
          <a:lstStyle/>
          <a:p>
            <a:pPr>
              <a:lnSpc>
                <a:spcPct val="100000"/>
              </a:lnSpc>
              <a:spcAft>
                <a:spcPts val="600"/>
              </a:spcAft>
            </a:pPr>
            <a:r>
              <a:rPr lang="en-US" sz="4000" dirty="0"/>
              <a:t>What were your weather observations?</a:t>
            </a:r>
            <a:br>
              <a:rPr lang="en-US" sz="3300" dirty="0"/>
            </a:br>
            <a:br>
              <a:rPr lang="en-US" sz="3300" dirty="0"/>
            </a:br>
            <a:r>
              <a:rPr lang="en-US" sz="2800" cap="none" dirty="0"/>
              <a:t>Let’s compare with </a:t>
            </a:r>
            <a:br>
              <a:rPr lang="en-US" sz="2800" cap="none" dirty="0"/>
            </a:br>
            <a:r>
              <a:rPr lang="en-US" sz="2800" cap="none" dirty="0"/>
              <a:t>the local weather </a:t>
            </a:r>
            <a:r>
              <a:rPr lang="en-US" sz="2800" cap="none" dirty="0">
                <a:hlinkClick r:id="rId3">
                  <a:extLst>
                    <a:ext uri="{A12FA001-AC4F-418D-AE19-62706E023703}">
                      <ahyp:hlinkClr xmlns:ahyp="http://schemas.microsoft.com/office/drawing/2018/hyperlinkcolor" val="tx"/>
                    </a:ext>
                  </a:extLst>
                </a:hlinkClick>
              </a:rPr>
              <a:t>forecast.</a:t>
            </a:r>
            <a:r>
              <a:rPr lang="en-US" sz="2800" cap="none" dirty="0"/>
              <a:t> </a:t>
            </a:r>
            <a:endParaRPr lang="en-US" sz="3300" dirty="0"/>
          </a:p>
        </p:txBody>
      </p:sp>
      <p:pic>
        <p:nvPicPr>
          <p:cNvPr id="6" name="Content Placeholder 5">
            <a:extLst>
              <a:ext uri="{FF2B5EF4-FFF2-40B4-BE49-F238E27FC236}">
                <a16:creationId xmlns:a16="http://schemas.microsoft.com/office/drawing/2014/main" id="{C6027790-09E4-436D-86D9-341C0213EC41}"/>
              </a:ext>
            </a:extLst>
          </p:cNvPr>
          <p:cNvPicPr>
            <a:picLocks noGrp="1" noChangeAspect="1"/>
          </p:cNvPicPr>
          <p:nvPr>
            <p:ph idx="1"/>
          </p:nvPr>
        </p:nvPicPr>
        <p:blipFill rotWithShape="1">
          <a:blip r:embed="rId4"/>
          <a:srcRect l="3550" r="44681" b="-1"/>
          <a:stretch/>
        </p:blipFill>
        <p:spPr>
          <a:xfrm>
            <a:off x="326545" y="649912"/>
            <a:ext cx="6471295" cy="4343874"/>
          </a:xfrm>
          <a:prstGeom prst="rect">
            <a:avLst/>
          </a:prstGeom>
          <a:ln w="111125" cap="sq">
            <a:solidFill>
              <a:schemeClr val="bg1"/>
            </a:solidFill>
            <a:miter lim="800000"/>
          </a:ln>
          <a:effectLst/>
        </p:spPr>
      </p:pic>
    </p:spTree>
    <p:extLst>
      <p:ext uri="{BB962C8B-B14F-4D97-AF65-F5344CB8AC3E}">
        <p14:creationId xmlns:p14="http://schemas.microsoft.com/office/powerpoint/2010/main" val="56819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EE98-E160-E7EB-E90A-D865670B8142}"/>
              </a:ext>
            </a:extLst>
          </p:cNvPr>
          <p:cNvSpPr>
            <a:spLocks noGrp="1"/>
          </p:cNvSpPr>
          <p:nvPr>
            <p:ph type="title"/>
          </p:nvPr>
        </p:nvSpPr>
        <p:spPr/>
        <p:txBody>
          <a:bodyPr/>
          <a:lstStyle/>
          <a:p>
            <a:r>
              <a:rPr lang="en-US" dirty="0"/>
              <a:t>Today we will…</a:t>
            </a:r>
          </a:p>
        </p:txBody>
      </p:sp>
      <p:sp>
        <p:nvSpPr>
          <p:cNvPr id="3" name="Content Placeholder 2">
            <a:extLst>
              <a:ext uri="{FF2B5EF4-FFF2-40B4-BE49-F238E27FC236}">
                <a16:creationId xmlns:a16="http://schemas.microsoft.com/office/drawing/2014/main" id="{F30651AC-8552-A038-C48A-DDDE904DB8B4}"/>
              </a:ext>
            </a:extLst>
          </p:cNvPr>
          <p:cNvSpPr>
            <a:spLocks noGrp="1"/>
          </p:cNvSpPr>
          <p:nvPr>
            <p:ph idx="1"/>
          </p:nvPr>
        </p:nvSpPr>
        <p:spPr>
          <a:xfrm>
            <a:off x="5611526" y="1690688"/>
            <a:ext cx="6381552" cy="4486275"/>
          </a:xfrm>
        </p:spPr>
        <p:txBody>
          <a:bodyPr/>
          <a:lstStyle/>
          <a:p>
            <a:pPr marL="457200" indent="-457200">
              <a:buFont typeface="Arial" panose="020B0604020202020204" pitchFamily="34" charset="0"/>
              <a:buChar char="•"/>
            </a:pPr>
            <a:r>
              <a:rPr lang="en-US" sz="2800" dirty="0"/>
              <a:t>Discover what weather is.</a:t>
            </a:r>
          </a:p>
          <a:p>
            <a:pPr marL="457200" indent="-457200">
              <a:buFont typeface="Arial" panose="020B0604020202020204" pitchFamily="34" charset="0"/>
              <a:buChar char="•"/>
            </a:pPr>
            <a:r>
              <a:rPr lang="en-US" dirty="0"/>
              <a:t>Demonstrate</a:t>
            </a:r>
            <a:r>
              <a:rPr lang="en-US" sz="2800" dirty="0"/>
              <a:t> how pressure 	affects weather.</a:t>
            </a:r>
          </a:p>
          <a:p>
            <a:pPr marL="457200" indent="-457200">
              <a:buFont typeface="Arial" panose="020B0604020202020204" pitchFamily="34" charset="0"/>
              <a:buChar char="•"/>
            </a:pPr>
            <a:r>
              <a:rPr lang="en-US" sz="2800" dirty="0"/>
              <a:t>Observe the weather outside.</a:t>
            </a:r>
          </a:p>
          <a:p>
            <a:r>
              <a:rPr lang="en-US" dirty="0"/>
              <a:t>  Learn about the tools scientists     	use to measure weather.</a:t>
            </a:r>
          </a:p>
          <a:p>
            <a:r>
              <a:rPr lang="en-US" dirty="0"/>
              <a:t>  Learn about the difference 	between Weather and 	Climate.</a:t>
            </a:r>
          </a:p>
        </p:txBody>
      </p:sp>
      <p:pic>
        <p:nvPicPr>
          <p:cNvPr id="5" name="Picture 2">
            <a:extLst>
              <a:ext uri="{FF2B5EF4-FFF2-40B4-BE49-F238E27FC236}">
                <a16:creationId xmlns:a16="http://schemas.microsoft.com/office/drawing/2014/main" id="{A9DD7FC9-58FA-7E0E-9C4D-9B45D0452BB7}"/>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1737" r="21737"/>
          <a:stretch/>
        </p:blipFill>
        <p:spPr bwMode="auto">
          <a:xfrm>
            <a:off x="0" y="0"/>
            <a:ext cx="5429250" cy="6858000"/>
          </a:xfrm>
          <a:prstGeom prst="rect">
            <a:avLst/>
          </a:prstGeom>
          <a:noFill/>
          <a:ln w="107950" cap="sq">
            <a:noFill/>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19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90BBD-08DB-281A-BF95-36DF7648F420}"/>
              </a:ext>
            </a:extLst>
          </p:cNvPr>
          <p:cNvSpPr/>
          <p:nvPr/>
        </p:nvSpPr>
        <p:spPr>
          <a:xfrm>
            <a:off x="156412" y="685801"/>
            <a:ext cx="7820527" cy="549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98159" y="1397468"/>
            <a:ext cx="3965638" cy="2846070"/>
          </a:xfrm>
        </p:spPr>
        <p:txBody>
          <a:bodyPr vert="horz" lIns="91440" tIns="45720" rIns="91440" bIns="45720" rtlCol="0" anchor="ctr">
            <a:normAutofit/>
          </a:bodyPr>
          <a:lstStyle/>
          <a:p>
            <a:r>
              <a:rPr lang="en-US" sz="4000" kern="1200" dirty="0">
                <a:solidFill>
                  <a:schemeClr val="tx1"/>
                </a:solidFill>
              </a:rPr>
              <a:t>Temperature </a:t>
            </a:r>
            <a:br>
              <a:rPr lang="en-US" sz="4000" kern="1200" dirty="0">
                <a:solidFill>
                  <a:schemeClr val="tx1"/>
                </a:solidFill>
              </a:rPr>
            </a:br>
            <a:r>
              <a:rPr lang="en-US" sz="4000" kern="1200" dirty="0">
                <a:solidFill>
                  <a:schemeClr val="tx1"/>
                </a:solidFill>
              </a:rPr>
              <a:t>on a Weather Map</a:t>
            </a:r>
          </a:p>
        </p:txBody>
      </p:sp>
      <p:pic>
        <p:nvPicPr>
          <p:cNvPr id="8" name="Picture 7">
            <a:extLst>
              <a:ext uri="{FF2B5EF4-FFF2-40B4-BE49-F238E27FC236}">
                <a16:creationId xmlns:a16="http://schemas.microsoft.com/office/drawing/2014/main" id="{0E051A24-61C8-43A8-97C7-AA32C5E1A1F9}"/>
              </a:ext>
            </a:extLst>
          </p:cNvPr>
          <p:cNvPicPr>
            <a:picLocks noChangeAspect="1"/>
          </p:cNvPicPr>
          <p:nvPr/>
        </p:nvPicPr>
        <p:blipFill rotWithShape="1">
          <a:blip r:embed="rId3"/>
          <a:srcRect l="17135" r="514" b="1"/>
          <a:stretch/>
        </p:blipFill>
        <p:spPr>
          <a:xfrm>
            <a:off x="276332" y="835336"/>
            <a:ext cx="3721608" cy="2542032"/>
          </a:xfrm>
          <a:prstGeom prst="rect">
            <a:avLst/>
          </a:prstGeom>
        </p:spPr>
      </p:pic>
      <p:pic>
        <p:nvPicPr>
          <p:cNvPr id="9" name="Picture 8">
            <a:extLst>
              <a:ext uri="{FF2B5EF4-FFF2-40B4-BE49-F238E27FC236}">
                <a16:creationId xmlns:a16="http://schemas.microsoft.com/office/drawing/2014/main" id="{62F81E45-F6C2-4784-89FB-FCA3B0D16188}"/>
              </a:ext>
            </a:extLst>
          </p:cNvPr>
          <p:cNvPicPr>
            <a:picLocks noChangeAspect="1"/>
          </p:cNvPicPr>
          <p:nvPr/>
        </p:nvPicPr>
        <p:blipFill rotWithShape="1">
          <a:blip r:embed="rId4"/>
          <a:srcRect l="6395" r="11307" b="1"/>
          <a:stretch/>
        </p:blipFill>
        <p:spPr>
          <a:xfrm>
            <a:off x="4133027" y="835336"/>
            <a:ext cx="3719192" cy="2542032"/>
          </a:xfrm>
          <a:prstGeom prst="rect">
            <a:avLst/>
          </a:prstGeom>
        </p:spPr>
      </p:pic>
      <p:pic>
        <p:nvPicPr>
          <p:cNvPr id="7" name="Content Placeholder 6">
            <a:extLst>
              <a:ext uri="{FF2B5EF4-FFF2-40B4-BE49-F238E27FC236}">
                <a16:creationId xmlns:a16="http://schemas.microsoft.com/office/drawing/2014/main" id="{CC9206A3-EDA0-4FB8-92D0-31BE65D21A7F}"/>
              </a:ext>
            </a:extLst>
          </p:cNvPr>
          <p:cNvPicPr>
            <a:picLocks noGrp="1" noChangeAspect="1"/>
          </p:cNvPicPr>
          <p:nvPr>
            <p:ph sz="quarter" idx="1"/>
          </p:nvPr>
        </p:nvPicPr>
        <p:blipFill rotWithShape="1">
          <a:blip r:embed="rId5"/>
          <a:srcRect l="17648" r="1" b="1"/>
          <a:stretch/>
        </p:blipFill>
        <p:spPr>
          <a:xfrm>
            <a:off x="276332" y="3500221"/>
            <a:ext cx="3721608" cy="2542032"/>
          </a:xfrm>
          <a:prstGeom prst="rect">
            <a:avLst/>
          </a:prstGeom>
        </p:spPr>
      </p:pic>
      <p:pic>
        <p:nvPicPr>
          <p:cNvPr id="10" name="Picture 9">
            <a:extLst>
              <a:ext uri="{FF2B5EF4-FFF2-40B4-BE49-F238E27FC236}">
                <a16:creationId xmlns:a16="http://schemas.microsoft.com/office/drawing/2014/main" id="{FA15755E-CDC1-4888-AEC6-4356AD8BC063}"/>
              </a:ext>
            </a:extLst>
          </p:cNvPr>
          <p:cNvPicPr>
            <a:picLocks noChangeAspect="1"/>
          </p:cNvPicPr>
          <p:nvPr/>
        </p:nvPicPr>
        <p:blipFill rotWithShape="1">
          <a:blip r:embed="rId6"/>
          <a:srcRect l="9391" r="8311" b="1"/>
          <a:stretch/>
        </p:blipFill>
        <p:spPr>
          <a:xfrm>
            <a:off x="4138453" y="3500220"/>
            <a:ext cx="3719192" cy="2542032"/>
          </a:xfrm>
          <a:prstGeom prst="rect">
            <a:avLst/>
          </a:prstGeom>
        </p:spPr>
      </p:pic>
    </p:spTree>
    <p:extLst>
      <p:ext uri="{BB962C8B-B14F-4D97-AF65-F5344CB8AC3E}">
        <p14:creationId xmlns:p14="http://schemas.microsoft.com/office/powerpoint/2010/main" val="3591235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763B8-7807-C67B-B2FC-F5D02C2E078B}"/>
              </a:ext>
            </a:extLst>
          </p:cNvPr>
          <p:cNvSpPr/>
          <p:nvPr/>
        </p:nvSpPr>
        <p:spPr>
          <a:xfrm>
            <a:off x="243989" y="838030"/>
            <a:ext cx="7480288" cy="5382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79DB5-055D-406B-BBA0-2BAF2645BA6F}"/>
              </a:ext>
            </a:extLst>
          </p:cNvPr>
          <p:cNvSpPr>
            <a:spLocks noGrp="1"/>
          </p:cNvSpPr>
          <p:nvPr>
            <p:ph type="title"/>
          </p:nvPr>
        </p:nvSpPr>
        <p:spPr>
          <a:xfrm>
            <a:off x="7841528" y="1816767"/>
            <a:ext cx="4012421" cy="2599503"/>
          </a:xfrm>
        </p:spPr>
        <p:txBody>
          <a:bodyPr vert="horz" lIns="91440" tIns="45720" rIns="91440" bIns="45720" rtlCol="0" anchor="t" anchorCtr="0">
            <a:normAutofit/>
          </a:bodyPr>
          <a:lstStyle/>
          <a:p>
            <a:r>
              <a:rPr lang="en-US" sz="4000" dirty="0"/>
              <a:t>Weather changes with the SEASONS!</a:t>
            </a:r>
          </a:p>
        </p:txBody>
      </p:sp>
      <p:pic>
        <p:nvPicPr>
          <p:cNvPr id="5" name="Picture 2" descr="http://activerain.com/image_store/uploads/9/0/1/9/4/ar118209253749109.jpg">
            <a:extLst>
              <a:ext uri="{FF2B5EF4-FFF2-40B4-BE49-F238E27FC236}">
                <a16:creationId xmlns:a16="http://schemas.microsoft.com/office/drawing/2014/main" id="{9FBEB9FA-DAAE-4FD2-AE14-9F211F467713}"/>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1" b="1902"/>
          <a:stretch/>
        </p:blipFill>
        <p:spPr bwMode="auto">
          <a:xfrm>
            <a:off x="466976" y="972235"/>
            <a:ext cx="3383280" cy="5047735"/>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http://photos.demandstudios.com/44/13/fotolia_1357004_XS.jpg">
            <a:extLst>
              <a:ext uri="{FF2B5EF4-FFF2-40B4-BE49-F238E27FC236}">
                <a16:creationId xmlns:a16="http://schemas.microsoft.com/office/drawing/2014/main" id="{4760931E-14C9-459E-AEAB-B0A17B215CF3}"/>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4147" r="25584" b="1"/>
          <a:stretch/>
        </p:blipFill>
        <p:spPr bwMode="auto">
          <a:xfrm>
            <a:off x="4154252" y="972235"/>
            <a:ext cx="3383280" cy="50477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6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57F5-8E1A-4AD3-B27F-2CE80C67D042}"/>
              </a:ext>
            </a:extLst>
          </p:cNvPr>
          <p:cNvSpPr>
            <a:spLocks noGrp="1"/>
          </p:cNvSpPr>
          <p:nvPr>
            <p:ph type="title"/>
          </p:nvPr>
        </p:nvSpPr>
        <p:spPr>
          <a:xfrm>
            <a:off x="8564878" y="2023110"/>
            <a:ext cx="3514827" cy="2846070"/>
          </a:xfrm>
        </p:spPr>
        <p:txBody>
          <a:bodyPr vert="horz" lIns="91440" tIns="45720" rIns="91440" bIns="45720" rtlCol="0" anchor="ctr">
            <a:normAutofit/>
          </a:bodyPr>
          <a:lstStyle/>
          <a:p>
            <a:r>
              <a:rPr lang="en-US" sz="4000" dirty="0"/>
              <a:t>Seasons </a:t>
            </a:r>
            <a:br>
              <a:rPr lang="en-US" sz="4000" dirty="0"/>
            </a:br>
            <a:r>
              <a:rPr lang="en-US" sz="4000" dirty="0"/>
              <a:t>on Graphs!</a:t>
            </a:r>
          </a:p>
        </p:txBody>
      </p:sp>
      <p:pic>
        <p:nvPicPr>
          <p:cNvPr id="31" name="Picture 2">
            <a:extLst>
              <a:ext uri="{FF2B5EF4-FFF2-40B4-BE49-F238E27FC236}">
                <a16:creationId xmlns:a16="http://schemas.microsoft.com/office/drawing/2014/main" id="{553FAAA4-C873-43DD-A398-5145BEA9E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93" y="1033337"/>
            <a:ext cx="7969766" cy="479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a:extLst>
              <a:ext uri="{FF2B5EF4-FFF2-40B4-BE49-F238E27FC236}">
                <a16:creationId xmlns:a16="http://schemas.microsoft.com/office/drawing/2014/main" id="{5674527C-C011-4764-819C-C27C6CAA2750}"/>
              </a:ext>
            </a:extLst>
          </p:cNvPr>
          <p:cNvSpPr/>
          <p:nvPr/>
        </p:nvSpPr>
        <p:spPr>
          <a:xfrm>
            <a:off x="1473958" y="1304670"/>
            <a:ext cx="1538786" cy="344475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499451-9898-4326-8D4B-AB5331F3822B}"/>
              </a:ext>
            </a:extLst>
          </p:cNvPr>
          <p:cNvSpPr/>
          <p:nvPr/>
        </p:nvSpPr>
        <p:spPr>
          <a:xfrm>
            <a:off x="3163113" y="1317831"/>
            <a:ext cx="1538786" cy="344475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7279679-4777-46D1-BF96-EECE95DD20B8}"/>
              </a:ext>
            </a:extLst>
          </p:cNvPr>
          <p:cNvSpPr/>
          <p:nvPr/>
        </p:nvSpPr>
        <p:spPr>
          <a:xfrm>
            <a:off x="4852268" y="1350036"/>
            <a:ext cx="1538786" cy="344475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A945948-BF8D-422E-A487-F9FDF2ED6499}"/>
              </a:ext>
            </a:extLst>
          </p:cNvPr>
          <p:cNvSpPr/>
          <p:nvPr/>
        </p:nvSpPr>
        <p:spPr>
          <a:xfrm>
            <a:off x="6520438" y="1350036"/>
            <a:ext cx="1538786" cy="344475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6EAF576-6091-4AB6-B6AD-9825484B75E9}"/>
              </a:ext>
            </a:extLst>
          </p:cNvPr>
          <p:cNvSpPr/>
          <p:nvPr/>
        </p:nvSpPr>
        <p:spPr>
          <a:xfrm>
            <a:off x="1640558" y="4333523"/>
            <a:ext cx="1173480" cy="381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80" dirty="0">
                <a:solidFill>
                  <a:schemeClr val="bg1"/>
                </a:solidFill>
              </a:rPr>
              <a:t>Winter</a:t>
            </a:r>
          </a:p>
        </p:txBody>
      </p:sp>
      <p:sp>
        <p:nvSpPr>
          <p:cNvPr id="47" name="Rectangle 46">
            <a:extLst>
              <a:ext uri="{FF2B5EF4-FFF2-40B4-BE49-F238E27FC236}">
                <a16:creationId xmlns:a16="http://schemas.microsoft.com/office/drawing/2014/main" id="{82073692-A609-48AF-A9F8-C30DFB716F9C}"/>
              </a:ext>
            </a:extLst>
          </p:cNvPr>
          <p:cNvSpPr/>
          <p:nvPr/>
        </p:nvSpPr>
        <p:spPr>
          <a:xfrm>
            <a:off x="3361819" y="4341578"/>
            <a:ext cx="1173480" cy="381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80" dirty="0">
                <a:solidFill>
                  <a:schemeClr val="bg1"/>
                </a:solidFill>
              </a:rPr>
              <a:t>Spring</a:t>
            </a:r>
          </a:p>
        </p:txBody>
      </p:sp>
      <p:sp>
        <p:nvSpPr>
          <p:cNvPr id="48" name="Rectangle 47">
            <a:extLst>
              <a:ext uri="{FF2B5EF4-FFF2-40B4-BE49-F238E27FC236}">
                <a16:creationId xmlns:a16="http://schemas.microsoft.com/office/drawing/2014/main" id="{AFD1E8C5-DEB9-4A67-81D9-53146A487E73}"/>
              </a:ext>
            </a:extLst>
          </p:cNvPr>
          <p:cNvSpPr/>
          <p:nvPr/>
        </p:nvSpPr>
        <p:spPr>
          <a:xfrm>
            <a:off x="5050506" y="4351900"/>
            <a:ext cx="1173480" cy="381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80" dirty="0">
                <a:solidFill>
                  <a:schemeClr val="bg1"/>
                </a:solidFill>
              </a:rPr>
              <a:t>Summer</a:t>
            </a:r>
          </a:p>
        </p:txBody>
      </p:sp>
      <p:sp>
        <p:nvSpPr>
          <p:cNvPr id="49" name="Rectangle 48">
            <a:extLst>
              <a:ext uri="{FF2B5EF4-FFF2-40B4-BE49-F238E27FC236}">
                <a16:creationId xmlns:a16="http://schemas.microsoft.com/office/drawing/2014/main" id="{AEC606E7-A7DE-4CB6-9F52-D987DEF529F3}"/>
              </a:ext>
            </a:extLst>
          </p:cNvPr>
          <p:cNvSpPr/>
          <p:nvPr/>
        </p:nvSpPr>
        <p:spPr>
          <a:xfrm>
            <a:off x="6735257" y="4341578"/>
            <a:ext cx="1173480" cy="381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80" dirty="0">
                <a:solidFill>
                  <a:schemeClr val="bg1"/>
                </a:solidFill>
              </a:rPr>
              <a:t>Fall</a:t>
            </a:r>
          </a:p>
        </p:txBody>
      </p:sp>
    </p:spTree>
    <p:extLst>
      <p:ext uri="{BB962C8B-B14F-4D97-AF65-F5344CB8AC3E}">
        <p14:creationId xmlns:p14="http://schemas.microsoft.com/office/powerpoint/2010/main" val="28064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eather balloon.mo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5390174" y="1128682"/>
            <a:ext cx="6240033" cy="4165222"/>
          </a:xfrm>
          <a:prstGeom prst="rect">
            <a:avLst/>
          </a:prstGeom>
        </p:spPr>
      </p:pic>
      <p:sp>
        <p:nvSpPr>
          <p:cNvPr id="3" name="Arrow: Pentagon 2">
            <a:extLst>
              <a:ext uri="{FF2B5EF4-FFF2-40B4-BE49-F238E27FC236}">
                <a16:creationId xmlns:a16="http://schemas.microsoft.com/office/drawing/2014/main" id="{F54A55D8-7712-A3B1-62AB-D7F67E1C4919}"/>
              </a:ext>
            </a:extLst>
          </p:cNvPr>
          <p:cNvSpPr/>
          <p:nvPr/>
        </p:nvSpPr>
        <p:spPr>
          <a:xfrm>
            <a:off x="0" y="1528015"/>
            <a:ext cx="5101390" cy="3765888"/>
          </a:xfrm>
          <a:custGeom>
            <a:avLst/>
            <a:gdLst>
              <a:gd name="connsiteX0" fmla="*/ 0 w 5594684"/>
              <a:gd name="connsiteY0" fmla="*/ 0 h 3503307"/>
              <a:gd name="connsiteX1" fmla="*/ 3843031 w 5594684"/>
              <a:gd name="connsiteY1" fmla="*/ 0 h 3503307"/>
              <a:gd name="connsiteX2" fmla="*/ 5594684 w 5594684"/>
              <a:gd name="connsiteY2" fmla="*/ 1751654 h 3503307"/>
              <a:gd name="connsiteX3" fmla="*/ 3843031 w 5594684"/>
              <a:gd name="connsiteY3" fmla="*/ 3503307 h 3503307"/>
              <a:gd name="connsiteX4" fmla="*/ 0 w 5594684"/>
              <a:gd name="connsiteY4" fmla="*/ 3503307 h 3503307"/>
              <a:gd name="connsiteX5" fmla="*/ 0 w 5594684"/>
              <a:gd name="connsiteY5" fmla="*/ 0 h 3503307"/>
              <a:gd name="connsiteX0" fmla="*/ 0 w 4656221"/>
              <a:gd name="connsiteY0" fmla="*/ 0 h 3503307"/>
              <a:gd name="connsiteX1" fmla="*/ 3843031 w 4656221"/>
              <a:gd name="connsiteY1" fmla="*/ 0 h 3503307"/>
              <a:gd name="connsiteX2" fmla="*/ 4656221 w 4656221"/>
              <a:gd name="connsiteY2" fmla="*/ 1775717 h 3503307"/>
              <a:gd name="connsiteX3" fmla="*/ 3843031 w 4656221"/>
              <a:gd name="connsiteY3" fmla="*/ 3503307 h 3503307"/>
              <a:gd name="connsiteX4" fmla="*/ 0 w 4656221"/>
              <a:gd name="connsiteY4" fmla="*/ 3503307 h 3503307"/>
              <a:gd name="connsiteX5" fmla="*/ 0 w 4656221"/>
              <a:gd name="connsiteY5" fmla="*/ 0 h 3503307"/>
              <a:gd name="connsiteX0" fmla="*/ 0 w 5101390"/>
              <a:gd name="connsiteY0" fmla="*/ 0 h 3503307"/>
              <a:gd name="connsiteX1" fmla="*/ 3843031 w 5101390"/>
              <a:gd name="connsiteY1" fmla="*/ 0 h 3503307"/>
              <a:gd name="connsiteX2" fmla="*/ 5101390 w 5101390"/>
              <a:gd name="connsiteY2" fmla="*/ 1775717 h 3503307"/>
              <a:gd name="connsiteX3" fmla="*/ 3843031 w 5101390"/>
              <a:gd name="connsiteY3" fmla="*/ 3503307 h 3503307"/>
              <a:gd name="connsiteX4" fmla="*/ 0 w 5101390"/>
              <a:gd name="connsiteY4" fmla="*/ 3503307 h 3503307"/>
              <a:gd name="connsiteX5" fmla="*/ 0 w 5101390"/>
              <a:gd name="connsiteY5" fmla="*/ 0 h 35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1390" h="3503307">
                <a:moveTo>
                  <a:pt x="0" y="0"/>
                </a:moveTo>
                <a:lnTo>
                  <a:pt x="3843031" y="0"/>
                </a:lnTo>
                <a:lnTo>
                  <a:pt x="5101390" y="1775717"/>
                </a:lnTo>
                <a:lnTo>
                  <a:pt x="3843031" y="3503307"/>
                </a:lnTo>
                <a:lnTo>
                  <a:pt x="0" y="35033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5B3F3DF-660F-A519-D943-237D4E8B4129}"/>
              </a:ext>
            </a:extLst>
          </p:cNvPr>
          <p:cNvSpPr txBox="1">
            <a:spLocks/>
          </p:cNvSpPr>
          <p:nvPr/>
        </p:nvSpPr>
        <p:spPr>
          <a:xfrm>
            <a:off x="158495" y="1967266"/>
            <a:ext cx="3860051" cy="254725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3800" spc="289" dirty="0">
                <a:solidFill>
                  <a:srgbClr val="FFFFFF"/>
                </a:solidFill>
              </a:rPr>
              <a:t>Weather Instruments </a:t>
            </a:r>
            <a:br>
              <a:rPr lang="en-US" sz="3800" spc="289" dirty="0">
                <a:solidFill>
                  <a:srgbClr val="FFFFFF"/>
                </a:solidFill>
              </a:rPr>
            </a:br>
            <a:r>
              <a:rPr lang="en-US" sz="3800" spc="289" dirty="0">
                <a:solidFill>
                  <a:srgbClr val="FFFFFF"/>
                </a:solidFill>
              </a:rPr>
              <a:t>Measure Conditions</a:t>
            </a:r>
          </a:p>
        </p:txBody>
      </p:sp>
    </p:spTree>
    <p:extLst>
      <p:ext uri="{BB962C8B-B14F-4D97-AF65-F5344CB8AC3E}">
        <p14:creationId xmlns:p14="http://schemas.microsoft.com/office/powerpoint/2010/main" val="2311178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FA18F-B233-457A-9452-4002F337097F}"/>
              </a:ext>
            </a:extLst>
          </p:cNvPr>
          <p:cNvSpPr>
            <a:spLocks noGrp="1"/>
          </p:cNvSpPr>
          <p:nvPr>
            <p:ph type="title"/>
          </p:nvPr>
        </p:nvSpPr>
        <p:spPr>
          <a:xfrm>
            <a:off x="7188052" y="1783959"/>
            <a:ext cx="4747274" cy="2889114"/>
          </a:xfrm>
        </p:spPr>
        <p:txBody>
          <a:bodyPr vert="horz" lIns="91440" tIns="45720" rIns="91440" bIns="45720" rtlCol="0" anchor="b">
            <a:normAutofit/>
          </a:bodyPr>
          <a:lstStyle/>
          <a:p>
            <a:r>
              <a:rPr lang="en-US" sz="4000" dirty="0"/>
              <a:t>Meteorologists are weather </a:t>
            </a:r>
            <a:br>
              <a:rPr lang="en-US" sz="4000" dirty="0"/>
            </a:br>
            <a:r>
              <a:rPr lang="en-US" sz="4000" dirty="0"/>
              <a:t>and climate scientists.</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Panel Warns of 'Catastrophic' Gap in Weather Satellite Data | Climate  Central">
            <a:extLst>
              <a:ext uri="{FF2B5EF4-FFF2-40B4-BE49-F238E27FC236}">
                <a16:creationId xmlns:a16="http://schemas.microsoft.com/office/drawing/2014/main" id="{66A22206-617F-4C86-986B-FDBDEC164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9071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D5DD-FD27-4540-B764-6040835A195F}"/>
              </a:ext>
            </a:extLst>
          </p:cNvPr>
          <p:cNvSpPr>
            <a:spLocks noGrp="1"/>
          </p:cNvSpPr>
          <p:nvPr>
            <p:ph type="title"/>
          </p:nvPr>
        </p:nvSpPr>
        <p:spPr/>
        <p:txBody>
          <a:bodyPr>
            <a:normAutofit/>
          </a:bodyPr>
          <a:lstStyle/>
          <a:p>
            <a:r>
              <a:rPr lang="en-US" sz="5400" dirty="0"/>
              <a:t>WHAT IS </a:t>
            </a:r>
            <a:r>
              <a:rPr lang="en-US" sz="5400" b="1" dirty="0">
                <a:solidFill>
                  <a:schemeClr val="accent3"/>
                </a:solidFill>
              </a:rPr>
              <a:t>CLIMATE?</a:t>
            </a:r>
          </a:p>
        </p:txBody>
      </p:sp>
      <p:sp>
        <p:nvSpPr>
          <p:cNvPr id="3" name="Content Placeholder 2">
            <a:extLst>
              <a:ext uri="{FF2B5EF4-FFF2-40B4-BE49-F238E27FC236}">
                <a16:creationId xmlns:a16="http://schemas.microsoft.com/office/drawing/2014/main" id="{1209C6A1-9083-4D60-9B56-B4C3C2B32665}"/>
              </a:ext>
            </a:extLst>
          </p:cNvPr>
          <p:cNvSpPr>
            <a:spLocks noGrp="1"/>
          </p:cNvSpPr>
          <p:nvPr>
            <p:ph idx="1"/>
          </p:nvPr>
        </p:nvSpPr>
        <p:spPr/>
        <p:txBody>
          <a:bodyPr>
            <a:normAutofit/>
          </a:bodyPr>
          <a:lstStyle/>
          <a:p>
            <a:pPr marL="0" indent="0">
              <a:buNone/>
            </a:pPr>
            <a:endParaRPr lang="en-US" sz="2800"/>
          </a:p>
          <a:p>
            <a:endParaRPr lang="en-US" sz="2800"/>
          </a:p>
          <a:p>
            <a:endParaRPr lang="en-US" sz="2800"/>
          </a:p>
          <a:p>
            <a:endParaRPr lang="en-US" sz="2800"/>
          </a:p>
          <a:p>
            <a:endParaRPr lang="en-US" sz="2800"/>
          </a:p>
          <a:p>
            <a:endParaRPr lang="en-US" sz="2800"/>
          </a:p>
        </p:txBody>
      </p:sp>
      <p:pic>
        <p:nvPicPr>
          <p:cNvPr id="1026" name="Picture 2" descr="NASA Logo">
            <a:hlinkClick r:id="rId4"/>
            <a:extLst>
              <a:ext uri="{FF2B5EF4-FFF2-40B4-BE49-F238E27FC236}">
                <a16:creationId xmlns:a16="http://schemas.microsoft.com/office/drawing/2014/main" id="{88B6E1AC-A7FD-41CE-9639-2718CC6A3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16" y="1555188"/>
            <a:ext cx="669850" cy="5582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ASA Climate Kids header image">
            <a:hlinkClick r:id="rId6"/>
            <a:extLst>
              <a:ext uri="{FF2B5EF4-FFF2-40B4-BE49-F238E27FC236}">
                <a16:creationId xmlns:a16="http://schemas.microsoft.com/office/drawing/2014/main" id="{6266A7CF-8E21-43D4-981A-4058EE3CC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6225" y="1650438"/>
            <a:ext cx="3530668" cy="558209"/>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What's the difference between weather and climate?">
            <a:hlinkClick r:id="" action="ppaction://media"/>
            <a:extLst>
              <a:ext uri="{FF2B5EF4-FFF2-40B4-BE49-F238E27FC236}">
                <a16:creationId xmlns:a16="http://schemas.microsoft.com/office/drawing/2014/main" id="{758DF7D2-1000-40DA-82CF-2D9F929FF553}"/>
              </a:ext>
            </a:extLst>
          </p:cNvPr>
          <p:cNvPicPr>
            <a:picLocks noRot="1" noChangeAspect="1"/>
          </p:cNvPicPr>
          <p:nvPr>
            <a:videoFile r:link="rId1"/>
          </p:nvPr>
        </p:nvPicPr>
        <p:blipFill>
          <a:blip r:embed="rId8"/>
          <a:stretch>
            <a:fillRect/>
          </a:stretch>
        </p:blipFill>
        <p:spPr>
          <a:xfrm>
            <a:off x="4799672" y="2698931"/>
            <a:ext cx="6394636" cy="3612969"/>
          </a:xfrm>
          <a:prstGeom prst="rect">
            <a:avLst/>
          </a:prstGeom>
        </p:spPr>
      </p:pic>
    </p:spTree>
    <p:extLst>
      <p:ext uri="{BB962C8B-B14F-4D97-AF65-F5344CB8AC3E}">
        <p14:creationId xmlns:p14="http://schemas.microsoft.com/office/powerpoint/2010/main" val="53807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Climate curious: What's the difference between weather and climate? | MPR  News">
            <a:extLst>
              <a:ext uri="{FF2B5EF4-FFF2-40B4-BE49-F238E27FC236}">
                <a16:creationId xmlns:a16="http://schemas.microsoft.com/office/drawing/2014/main" id="{503077EE-87D4-484A-84C4-142606EC14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5" cy="5571065"/>
          </a:xfrm>
          <a:prstGeom prst="rect">
            <a:avLst/>
          </a:prstGeom>
          <a:noFill/>
          <a:ln w="95250" cap="sq">
            <a:solidFill>
              <a:schemeClr val="bg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4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What's the Difference Between Weather and Climate? | News | National  Centers for Environmental Information (NCEI)">
            <a:extLst>
              <a:ext uri="{FF2B5EF4-FFF2-40B4-BE49-F238E27FC236}">
                <a16:creationId xmlns:a16="http://schemas.microsoft.com/office/drawing/2014/main" id="{386E96A8-1C4C-4878-9D03-6664D0EE4C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246" y="0"/>
            <a:ext cx="8875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179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C7151-3A0D-8D6F-435E-14BE43857358}"/>
              </a:ext>
            </a:extLst>
          </p:cNvPr>
          <p:cNvPicPr>
            <a:picLocks noChangeAspect="1"/>
          </p:cNvPicPr>
          <p:nvPr/>
        </p:nvPicPr>
        <p:blipFill>
          <a:blip r:embed="rId3"/>
          <a:stretch>
            <a:fillRect/>
          </a:stretch>
        </p:blipFill>
        <p:spPr>
          <a:xfrm>
            <a:off x="0" y="1128833"/>
            <a:ext cx="7595974" cy="5729167"/>
          </a:xfrm>
          <a:prstGeom prst="rect">
            <a:avLst/>
          </a:prstGeom>
        </p:spPr>
      </p:pic>
      <p:sp>
        <p:nvSpPr>
          <p:cNvPr id="3" name="Title 1">
            <a:extLst>
              <a:ext uri="{FF2B5EF4-FFF2-40B4-BE49-F238E27FC236}">
                <a16:creationId xmlns:a16="http://schemas.microsoft.com/office/drawing/2014/main" id="{7E0EE9AC-34C7-E6D9-04C8-DECBCF96774D}"/>
              </a:ext>
            </a:extLst>
          </p:cNvPr>
          <p:cNvSpPr txBox="1">
            <a:spLocks/>
          </p:cNvSpPr>
          <p:nvPr/>
        </p:nvSpPr>
        <p:spPr>
          <a:xfrm>
            <a:off x="565885" y="-13984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cap="all" baseline="0">
                <a:solidFill>
                  <a:schemeClr val="tx1"/>
                </a:solidFill>
                <a:latin typeface="+mj-lt"/>
                <a:ea typeface="+mj-ea"/>
                <a:cs typeface="+mj-cs"/>
              </a:defRPr>
            </a:lvl1pPr>
          </a:lstStyle>
          <a:p>
            <a:r>
              <a:rPr lang="en-US" sz="5400" dirty="0"/>
              <a:t>Climate Zones</a:t>
            </a:r>
            <a:endParaRPr lang="en-US" sz="5400" dirty="0">
              <a:solidFill>
                <a:schemeClr val="accent3"/>
              </a:solidFill>
            </a:endParaRPr>
          </a:p>
        </p:txBody>
      </p:sp>
      <p:pic>
        <p:nvPicPr>
          <p:cNvPr id="4" name="Picture 3">
            <a:extLst>
              <a:ext uri="{FF2B5EF4-FFF2-40B4-BE49-F238E27FC236}">
                <a16:creationId xmlns:a16="http://schemas.microsoft.com/office/drawing/2014/main" id="{D2306059-628D-9345-B353-5FCFDDCD44A2}"/>
              </a:ext>
            </a:extLst>
          </p:cNvPr>
          <p:cNvPicPr>
            <a:picLocks noChangeAspect="1"/>
          </p:cNvPicPr>
          <p:nvPr/>
        </p:nvPicPr>
        <p:blipFill>
          <a:blip r:embed="rId4"/>
          <a:stretch>
            <a:fillRect/>
          </a:stretch>
        </p:blipFill>
        <p:spPr>
          <a:xfrm>
            <a:off x="8178633" y="1812625"/>
            <a:ext cx="3408316" cy="4107092"/>
          </a:xfrm>
          <a:prstGeom prst="rect">
            <a:avLst/>
          </a:prstGeom>
        </p:spPr>
      </p:pic>
    </p:spTree>
    <p:extLst>
      <p:ext uri="{BB962C8B-B14F-4D97-AF65-F5344CB8AC3E}">
        <p14:creationId xmlns:p14="http://schemas.microsoft.com/office/powerpoint/2010/main" val="85584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32" name="Rectangle 2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DFFDF1C-46B4-4B4E-B0E5-A0FD6D6841C5}"/>
              </a:ext>
            </a:extLst>
          </p:cNvPr>
          <p:cNvGraphicFramePr>
            <a:graphicFrameLocks noGrp="1"/>
          </p:cNvGraphicFramePr>
          <p:nvPr>
            <p:ph idx="1"/>
            <p:extLst>
              <p:ext uri="{D42A27DB-BD31-4B8C-83A1-F6EECF244321}">
                <p14:modId xmlns:p14="http://schemas.microsoft.com/office/powerpoint/2010/main" val="1077232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67F5755-F23C-28FD-DE44-50416BEE4CA3}"/>
              </a:ext>
            </a:extLst>
          </p:cNvPr>
          <p:cNvSpPr/>
          <p:nvPr/>
        </p:nvSpPr>
        <p:spPr>
          <a:xfrm>
            <a:off x="8410074" y="252663"/>
            <a:ext cx="2956736" cy="15046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8DD3D-2534-4AD4-8CD0-B408CE0F1E8F}"/>
              </a:ext>
            </a:extLst>
          </p:cNvPr>
          <p:cNvSpPr>
            <a:spLocks noGrp="1"/>
          </p:cNvSpPr>
          <p:nvPr>
            <p:ph type="title"/>
          </p:nvPr>
        </p:nvSpPr>
        <p:spPr>
          <a:xfrm>
            <a:off x="851210" y="431799"/>
            <a:ext cx="10515600" cy="1325563"/>
          </a:xfrm>
        </p:spPr>
        <p:txBody>
          <a:bodyPr>
            <a:normAutofit/>
          </a:bodyPr>
          <a:lstStyle/>
          <a:p>
            <a:pPr algn="ctr"/>
            <a:r>
              <a:rPr lang="en-US" dirty="0"/>
              <a:t>Today we learned:</a:t>
            </a:r>
          </a:p>
        </p:txBody>
      </p:sp>
    </p:spTree>
    <p:extLst>
      <p:ext uri="{BB962C8B-B14F-4D97-AF65-F5344CB8AC3E}">
        <p14:creationId xmlns:p14="http://schemas.microsoft.com/office/powerpoint/2010/main" val="21775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C542CF0-0330-4504-B772-16EE39B105C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BF7DB54-14E0-461A-AA86-E10862C0537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1AA4284-2B41-45BF-8349-77F407A9274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7BC71EA6-104F-4A2B-8797-BAE9A5C03B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46F706A-EB6A-4B23-86B0-4BAF69EF0D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993CD323-5BAD-4252-BD40-7106137E8F6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http://www.weirdwarp.com/wp-content/uploads/2010/03/earth-atmosphere.jpg">
            <a:extLst>
              <a:ext uri="{FF2B5EF4-FFF2-40B4-BE49-F238E27FC236}">
                <a16:creationId xmlns:a16="http://schemas.microsoft.com/office/drawing/2014/main" id="{AD5C451C-C5EC-46D7-818E-AFC6C6199A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32" b="32981"/>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DC22ED-9F94-4C53-A00C-4378CD3DB3EA}"/>
              </a:ext>
            </a:extLst>
          </p:cNvPr>
          <p:cNvSpPr>
            <a:spLocks noGrp="1"/>
          </p:cNvSpPr>
          <p:nvPr>
            <p:ph type="title"/>
          </p:nvPr>
        </p:nvSpPr>
        <p:spPr>
          <a:xfrm>
            <a:off x="523875" y="5317240"/>
            <a:ext cx="11210925" cy="744836"/>
          </a:xfrm>
        </p:spPr>
        <p:txBody>
          <a:bodyPr>
            <a:normAutofit/>
          </a:bodyPr>
          <a:lstStyle/>
          <a:p>
            <a:pPr algn="ctr"/>
            <a:r>
              <a:rPr lang="en-US" spc="491" dirty="0">
                <a:solidFill>
                  <a:schemeClr val="tx1">
                    <a:lumMod val="85000"/>
                    <a:lumOff val="15000"/>
                  </a:schemeClr>
                </a:solidFill>
              </a:rPr>
              <a:t>The Atmosphere!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147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401CA7-33E4-2DBF-183D-469F782DB596}"/>
              </a:ext>
            </a:extLst>
          </p:cNvPr>
          <p:cNvSpPr/>
          <p:nvPr/>
        </p:nvSpPr>
        <p:spPr>
          <a:xfrm>
            <a:off x="0" y="0"/>
            <a:ext cx="34403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5BCE090-8B31-9189-0281-EF240C36ABF5}"/>
              </a:ext>
            </a:extLst>
          </p:cNvPr>
          <p:cNvSpPr/>
          <p:nvPr/>
        </p:nvSpPr>
        <p:spPr>
          <a:xfrm>
            <a:off x="480306" y="973250"/>
            <a:ext cx="5640309" cy="482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E8AF9-F033-4443-AD7E-ADFD987A75E1}"/>
              </a:ext>
            </a:extLst>
          </p:cNvPr>
          <p:cNvSpPr>
            <a:spLocks noGrp="1"/>
          </p:cNvSpPr>
          <p:nvPr>
            <p:ph type="title"/>
          </p:nvPr>
        </p:nvSpPr>
        <p:spPr>
          <a:xfrm>
            <a:off x="6781400" y="2063508"/>
            <a:ext cx="5302312" cy="2821309"/>
          </a:xfrm>
          <a:noFill/>
        </p:spPr>
        <p:txBody>
          <a:bodyPr vert="horz" lIns="91440" tIns="45720" rIns="91440" bIns="45720" rtlCol="0" anchor="t" anchorCtr="0">
            <a:normAutofit/>
          </a:bodyPr>
          <a:lstStyle/>
          <a:p>
            <a:pPr>
              <a:lnSpc>
                <a:spcPct val="100000"/>
              </a:lnSpc>
            </a:pPr>
            <a:r>
              <a:rPr lang="en-US" sz="4000" dirty="0"/>
              <a:t>Questions or Comments about what you learned today? </a:t>
            </a:r>
          </a:p>
        </p:txBody>
      </p:sp>
      <p:pic>
        <p:nvPicPr>
          <p:cNvPr id="5" name="Content Placeholder 4" descr="Logo, company name&#10;&#10;Description automatically generated">
            <a:extLst>
              <a:ext uri="{FF2B5EF4-FFF2-40B4-BE49-F238E27FC236}">
                <a16:creationId xmlns:a16="http://schemas.microsoft.com/office/drawing/2014/main" id="{26FAA6F4-8883-426C-86BB-9ED574CE3E66}"/>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0" t="1" r="3001" b="-8730"/>
          <a:stretch/>
        </p:blipFill>
        <p:spPr>
          <a:xfrm>
            <a:off x="623297" y="973250"/>
            <a:ext cx="5934456" cy="5248656"/>
          </a:xfrm>
          <a:prstGeom prst="rect">
            <a:avLst/>
          </a:prstGeom>
          <a:effectLst/>
        </p:spPr>
      </p:pic>
    </p:spTree>
    <p:extLst>
      <p:ext uri="{BB962C8B-B14F-4D97-AF65-F5344CB8AC3E}">
        <p14:creationId xmlns:p14="http://schemas.microsoft.com/office/powerpoint/2010/main" val="278037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517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8">
            <a:hlinkClick r:id="" action="ppaction://media"/>
            <a:extLst>
              <a:ext uri="{FF2B5EF4-FFF2-40B4-BE49-F238E27FC236}">
                <a16:creationId xmlns:a16="http://schemas.microsoft.com/office/drawing/2014/main" id="{C4CFE4DE-32D5-4587-8D7F-C43F170F0238}"/>
              </a:ext>
            </a:extLst>
          </p:cNvPr>
          <p:cNvPicPr>
            <a:picLocks noRot="1" noChangeAspect="1"/>
          </p:cNvPicPr>
          <p:nvPr>
            <a:videoFile r:link="rId1"/>
          </p:nvPr>
        </p:nvPicPr>
        <p:blipFill>
          <a:blip r:embed="rId4"/>
          <a:stretch>
            <a:fillRect/>
          </a:stretch>
        </p:blipFill>
        <p:spPr>
          <a:xfrm>
            <a:off x="2388864" y="1276816"/>
            <a:ext cx="7501088" cy="5351655"/>
          </a:xfrm>
          <a:prstGeom prst="rect">
            <a:avLst/>
          </a:prstGeom>
          <a:effectLst>
            <a:outerShdw blurRad="50800" dist="38100" dir="5400000" algn="t" rotWithShape="0">
              <a:prstClr val="black">
                <a:alpha val="43000"/>
              </a:prstClr>
            </a:outerShdw>
          </a:effectLst>
        </p:spPr>
      </p:pic>
      <p:sp>
        <p:nvSpPr>
          <p:cNvPr id="39" name="Content Placeholder 38">
            <a:extLst>
              <a:ext uri="{FF2B5EF4-FFF2-40B4-BE49-F238E27FC236}">
                <a16:creationId xmlns:a16="http://schemas.microsoft.com/office/drawing/2014/main" id="{F43FC542-4569-48FA-9D39-F4EF38411133}"/>
              </a:ext>
            </a:extLst>
          </p:cNvPr>
          <p:cNvSpPr>
            <a:spLocks noGrp="1"/>
          </p:cNvSpPr>
          <p:nvPr>
            <p:ph idx="1"/>
          </p:nvPr>
        </p:nvSpPr>
        <p:spPr>
          <a:xfrm>
            <a:off x="0" y="324852"/>
            <a:ext cx="12191999" cy="818147"/>
          </a:xfrm>
        </p:spPr>
        <p:txBody>
          <a:bodyPr vert="horz" lIns="91440" tIns="45720" rIns="91440" bIns="45720" rtlCol="0" anchor="t">
            <a:noAutofit/>
          </a:bodyPr>
          <a:lstStyle/>
          <a:p>
            <a:pPr marL="0" indent="0" algn="ctr">
              <a:buNone/>
            </a:pPr>
            <a:r>
              <a:rPr lang="en-US" sz="5600" b="1" dirty="0">
                <a:latin typeface="Century Gothic" panose="020B0502020202020204" pitchFamily="34" charset="0"/>
              </a:rPr>
              <a:t>WEATHER VS. CLIMATE</a:t>
            </a:r>
          </a:p>
        </p:txBody>
      </p:sp>
    </p:spTree>
    <p:extLst>
      <p:ext uri="{BB962C8B-B14F-4D97-AF65-F5344CB8AC3E}">
        <p14:creationId xmlns:p14="http://schemas.microsoft.com/office/powerpoint/2010/main" val="383327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F19A17F-0382-4D44-A8AE-AEEFC77ED9A6}"/>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10000" b="90000" l="4630" r="97222">
                        <a14:foregroundMark x1="10370" y1="42315" x2="4537" y2="46296"/>
                        <a14:foregroundMark x1="4537" y1="46296" x2="2778" y2="53148"/>
                        <a14:foregroundMark x1="2778" y1="53148" x2="4722" y2="60741"/>
                        <a14:foregroundMark x1="4722" y1="60741" x2="10278" y2="65648"/>
                        <a14:foregroundMark x1="10278" y1="65648" x2="10370" y2="65648"/>
                        <a14:foregroundMark x1="89167" y1="34722" x2="93889" y2="39907"/>
                        <a14:foregroundMark x1="93889" y1="39907" x2="96111" y2="54815"/>
                        <a14:foregroundMark x1="96111" y1="54815" x2="93796" y2="61759"/>
                        <a14:foregroundMark x1="93796" y1="61759" x2="90370" y2="64722"/>
                        <a14:foregroundMark x1="96481" y1="45370" x2="97222" y2="52593"/>
                        <a14:foregroundMark x1="97222" y1="52593" x2="95833" y2="56667"/>
                      </a14:backgroundRemoval>
                    </a14:imgEffect>
                  </a14:imgLayer>
                </a14:imgProps>
              </a:ext>
            </a:extLst>
          </a:blip>
          <a:stretch>
            <a:fillRect/>
          </a:stretch>
        </p:blipFill>
        <p:spPr>
          <a:xfrm rot="487338">
            <a:off x="6419619" y="105047"/>
            <a:ext cx="1743232" cy="1511261"/>
          </a:xfrm>
          <a:prstGeom prst="rect">
            <a:avLst/>
          </a:prstGeom>
        </p:spPr>
      </p:pic>
      <p:sp>
        <p:nvSpPr>
          <p:cNvPr id="2" name="Title 1"/>
          <p:cNvSpPr>
            <a:spLocks noGrp="1"/>
          </p:cNvSpPr>
          <p:nvPr>
            <p:ph type="title"/>
          </p:nvPr>
        </p:nvSpPr>
        <p:spPr>
          <a:xfrm>
            <a:off x="3948323" y="1581952"/>
            <a:ext cx="4376453" cy="2249084"/>
          </a:xfrm>
        </p:spPr>
        <p:txBody>
          <a:bodyPr>
            <a:noAutofit/>
          </a:bodyPr>
          <a:lstStyle/>
          <a:p>
            <a:pPr algn="ctr">
              <a:lnSpc>
                <a:spcPct val="100000"/>
              </a:lnSpc>
            </a:pPr>
            <a:r>
              <a:rPr lang="en-US" b="1" dirty="0">
                <a:ln w="22225">
                  <a:noFill/>
                  <a:prstDash val="solid"/>
                </a:ln>
              </a:rPr>
              <a:t>Which of these are NOT weather?</a:t>
            </a:r>
          </a:p>
        </p:txBody>
      </p:sp>
      <p:pic>
        <p:nvPicPr>
          <p:cNvPr id="1032" name="Picture 8" descr="http://www.earthtimes.org/newsimage/devastating-start-us-tornado-season-warning_83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28" y="210920"/>
            <a:ext cx="3053786" cy="2071301"/>
          </a:xfrm>
          <a:prstGeom prst="rect">
            <a:avLst/>
          </a:prstGeom>
          <a:ln w="38100" cap="sq">
            <a:solidFill>
              <a:srgbClr val="FEBB4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66734" y="2062322"/>
            <a:ext cx="4009724" cy="184666"/>
          </a:xfrm>
          <a:prstGeom prst="rect">
            <a:avLst/>
          </a:prstGeom>
          <a:ln>
            <a:noFill/>
          </a:ln>
        </p:spPr>
        <p:txBody>
          <a:bodyPr>
            <a:spAutoFit/>
          </a:bodyPr>
          <a:lstStyle/>
          <a:p>
            <a:r>
              <a:rPr lang="en-US" sz="600" dirty="0">
                <a:solidFill>
                  <a:schemeClr val="bg1"/>
                </a:solidFill>
              </a:rPr>
              <a:t>earthtimes.org/climate/devastating-start-us-tornado-season-warning/1860/</a:t>
            </a:r>
          </a:p>
        </p:txBody>
      </p:sp>
      <p:pic>
        <p:nvPicPr>
          <p:cNvPr id="1034" name="Picture 10" descr="hurricane named Fr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009" y="4611012"/>
            <a:ext cx="2735972" cy="204680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3472814" y="6392115"/>
            <a:ext cx="2057400" cy="184666"/>
          </a:xfrm>
          <a:prstGeom prst="rect">
            <a:avLst/>
          </a:prstGeom>
          <a:ln>
            <a:noFill/>
          </a:ln>
        </p:spPr>
        <p:txBody>
          <a:bodyPr wrap="square">
            <a:spAutoFit/>
          </a:bodyPr>
          <a:lstStyle/>
          <a:p>
            <a:r>
              <a:rPr lang="en-US" sz="600" dirty="0"/>
              <a:t>http://geology.com/hurricanes/hurricane-names.shtml</a:t>
            </a:r>
          </a:p>
        </p:txBody>
      </p:sp>
      <p:pic>
        <p:nvPicPr>
          <p:cNvPr id="1036" name="Picture 12" descr="http://upload.wikimedia.org/wikipedia/commons/b/b2/UK_snow_February_2,_2009_img0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62"/>
          <a:stretch/>
        </p:blipFill>
        <p:spPr bwMode="auto">
          <a:xfrm>
            <a:off x="8682132" y="193053"/>
            <a:ext cx="3068080" cy="261404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9055049" y="2620822"/>
            <a:ext cx="2590800" cy="184666"/>
          </a:xfrm>
          <a:prstGeom prst="rect">
            <a:avLst/>
          </a:prstGeom>
          <a:ln>
            <a:noFill/>
          </a:ln>
        </p:spPr>
        <p:txBody>
          <a:bodyPr wrap="square">
            <a:spAutoFit/>
          </a:bodyPr>
          <a:lstStyle/>
          <a:p>
            <a:r>
              <a:rPr lang="en-US" sz="600" dirty="0"/>
              <a:t>en.wikipedia.org/wiki/File:UK_snow_February_2,_2009_img008.jpg</a:t>
            </a:r>
          </a:p>
        </p:txBody>
      </p:sp>
      <p:pic>
        <p:nvPicPr>
          <p:cNvPr id="1038" name="Picture 14" descr="http://2.bp.blogspot.com/-kPZHb208n9w/T_qdfM9YwUI/AAAAAAAAAMk/JEM_4wXwn-M/s1600/3392120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547" y="4611012"/>
            <a:ext cx="2738579" cy="2053934"/>
          </a:xfrm>
          <a:prstGeom prst="rect">
            <a:avLst/>
          </a:prstGeom>
          <a:ln w="38100" cap="sq">
            <a:solidFill>
              <a:srgbClr val="FEBB4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8827" y="6455176"/>
            <a:ext cx="2438400" cy="184666"/>
          </a:xfrm>
          <a:prstGeom prst="rect">
            <a:avLst/>
          </a:prstGeom>
          <a:ln>
            <a:noFill/>
          </a:ln>
        </p:spPr>
        <p:txBody>
          <a:bodyPr wrap="square">
            <a:spAutoFit/>
          </a:bodyPr>
          <a:lstStyle/>
          <a:p>
            <a:r>
              <a:rPr lang="en-US" sz="600" dirty="0"/>
              <a:t>bosunbrian.blogspot.com/2012/07/where-is-sunshine.html</a:t>
            </a:r>
          </a:p>
        </p:txBody>
      </p:sp>
      <p:pic>
        <p:nvPicPr>
          <p:cNvPr id="1040" name="Picture 16" descr="http://nowiknow.com/wp-content/uploads/2012/06/rain.jpeg"/>
          <p:cNvPicPr>
            <a:picLocks noChangeAspect="1" noChangeArrowheads="1"/>
          </p:cNvPicPr>
          <p:nvPr/>
        </p:nvPicPr>
        <p:blipFill rotWithShape="1">
          <a:blip r:embed="rId9">
            <a:extLst>
              <a:ext uri="{28A0092B-C50C-407E-A947-70E740481C1C}">
                <a14:useLocalDpi xmlns:a14="http://schemas.microsoft.com/office/drawing/2010/main" val="0"/>
              </a:ext>
            </a:extLst>
          </a:blip>
          <a:srcRect l="54278" t="40815"/>
          <a:stretch/>
        </p:blipFill>
        <p:spPr bwMode="auto">
          <a:xfrm>
            <a:off x="6208786" y="4611012"/>
            <a:ext cx="2299883" cy="2056332"/>
          </a:xfrm>
          <a:prstGeom prst="rect">
            <a:avLst/>
          </a:prstGeom>
          <a:ln w="38100" cap="sq">
            <a:solidFill>
              <a:srgbClr val="FEBB4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6715329" y="6488040"/>
            <a:ext cx="1374094" cy="184666"/>
          </a:xfrm>
          <a:prstGeom prst="rect">
            <a:avLst/>
          </a:prstGeom>
          <a:ln>
            <a:noFill/>
          </a:ln>
        </p:spPr>
        <p:txBody>
          <a:bodyPr wrap="none">
            <a:spAutoFit/>
          </a:bodyPr>
          <a:lstStyle/>
          <a:p>
            <a:r>
              <a:rPr lang="en-US" sz="600" dirty="0"/>
              <a:t>http://nowiknow.com/making-it-rain/</a:t>
            </a:r>
          </a:p>
        </p:txBody>
      </p:sp>
      <p:grpSp>
        <p:nvGrpSpPr>
          <p:cNvPr id="22" name="Group 21"/>
          <p:cNvGrpSpPr/>
          <p:nvPr/>
        </p:nvGrpSpPr>
        <p:grpSpPr>
          <a:xfrm>
            <a:off x="8665969" y="2959839"/>
            <a:ext cx="3098631" cy="2071498"/>
            <a:chOff x="5834058" y="2980862"/>
            <a:chExt cx="3098631" cy="2071498"/>
          </a:xfrm>
        </p:grpSpPr>
        <p:pic>
          <p:nvPicPr>
            <p:cNvPr id="1030" name="Picture 6" descr="http://cdn.theatlantic.com/static/infocus/txfire090611/t16_RTR2QUFU.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4058" y="2980862"/>
              <a:ext cx="3098631" cy="2007774"/>
            </a:xfrm>
            <a:prstGeom prst="rect">
              <a:avLst/>
            </a:prstGeom>
            <a:ln w="38100" cap="sq">
              <a:solidFill>
                <a:srgbClr val="FEBB4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843267" y="4775361"/>
              <a:ext cx="2667000" cy="276999"/>
            </a:xfrm>
            <a:prstGeom prst="rect">
              <a:avLst/>
            </a:prstGeom>
            <a:ln>
              <a:noFill/>
            </a:ln>
          </p:spPr>
          <p:txBody>
            <a:bodyPr wrap="square">
              <a:spAutoFit/>
            </a:bodyPr>
            <a:lstStyle/>
            <a:p>
              <a:r>
                <a:rPr lang="en-US" sz="600" b="1" dirty="0">
                  <a:latin typeface="+mj-lt"/>
                </a:rPr>
                <a:t>HTTP://WWW.THEATLANTIC.COM/INFOCUS/2011/09/MORE-TEXAS-WILDFIRES/100141/</a:t>
              </a:r>
            </a:p>
          </p:txBody>
        </p:sp>
        <p:sp>
          <p:nvSpPr>
            <p:cNvPr id="20" name="TextBox 19"/>
            <p:cNvSpPr txBox="1"/>
            <p:nvPr/>
          </p:nvSpPr>
          <p:spPr>
            <a:xfrm>
              <a:off x="6850424" y="4362594"/>
              <a:ext cx="1688283" cy="523220"/>
            </a:xfrm>
            <a:prstGeom prst="rect">
              <a:avLst/>
            </a:prstGeom>
            <a:noFill/>
            <a:ln>
              <a:noFill/>
            </a:ln>
          </p:spPr>
          <p:txBody>
            <a:bodyPr wrap="none" rtlCol="0">
              <a:spAutoFit/>
            </a:bodyPr>
            <a:lstStyle/>
            <a:p>
              <a:r>
                <a:rPr lang="en-US" sz="2800" b="1" dirty="0">
                  <a:ln>
                    <a:solidFill>
                      <a:srgbClr val="FEBB48"/>
                    </a:solidFill>
                  </a:ln>
                  <a:solidFill>
                    <a:schemeClr val="bg1"/>
                  </a:solidFill>
                  <a:latin typeface="+mj-lt"/>
                </a:rPr>
                <a:t>WILDFIRE</a:t>
              </a:r>
            </a:p>
          </p:txBody>
        </p:sp>
      </p:grpSp>
      <p:sp>
        <p:nvSpPr>
          <p:cNvPr id="29" name="TextBox 28"/>
          <p:cNvSpPr txBox="1"/>
          <p:nvPr/>
        </p:nvSpPr>
        <p:spPr>
          <a:xfrm>
            <a:off x="6953907" y="6053561"/>
            <a:ext cx="1026243" cy="523220"/>
          </a:xfrm>
          <a:prstGeom prst="rect">
            <a:avLst/>
          </a:prstGeom>
          <a:noFill/>
        </p:spPr>
        <p:txBody>
          <a:bodyPr wrap="none" rtlCol="0">
            <a:spAutoFit/>
          </a:bodyPr>
          <a:lstStyle/>
          <a:p>
            <a:r>
              <a:rPr lang="en-US" sz="2800" b="1" dirty="0">
                <a:ln>
                  <a:solidFill>
                    <a:srgbClr val="FEBB48"/>
                  </a:solidFill>
                </a:ln>
                <a:solidFill>
                  <a:schemeClr val="bg2"/>
                </a:solidFill>
                <a:latin typeface="+mj-lt"/>
              </a:rPr>
              <a:t>RAIN</a:t>
            </a:r>
          </a:p>
        </p:txBody>
      </p:sp>
      <p:sp>
        <p:nvSpPr>
          <p:cNvPr id="30" name="TextBox 29"/>
          <p:cNvSpPr txBox="1"/>
          <p:nvPr/>
        </p:nvSpPr>
        <p:spPr>
          <a:xfrm>
            <a:off x="3364945" y="6037217"/>
            <a:ext cx="2173993" cy="523220"/>
          </a:xfrm>
          <a:prstGeom prst="rect">
            <a:avLst/>
          </a:prstGeom>
          <a:noFill/>
        </p:spPr>
        <p:txBody>
          <a:bodyPr wrap="none" rtlCol="0">
            <a:spAutoFit/>
          </a:bodyPr>
          <a:lstStyle/>
          <a:p>
            <a:r>
              <a:rPr lang="en-US" sz="2800" b="1" dirty="0">
                <a:ln>
                  <a:solidFill>
                    <a:schemeClr val="tx2"/>
                  </a:solidFill>
                </a:ln>
                <a:solidFill>
                  <a:srgbClr val="FEBB48"/>
                </a:solidFill>
                <a:latin typeface="+mj-lt"/>
              </a:rPr>
              <a:t>HURRICANE</a:t>
            </a:r>
          </a:p>
        </p:txBody>
      </p:sp>
      <p:sp>
        <p:nvSpPr>
          <p:cNvPr id="31" name="TextBox 30"/>
          <p:cNvSpPr txBox="1"/>
          <p:nvPr/>
        </p:nvSpPr>
        <p:spPr>
          <a:xfrm>
            <a:off x="401508" y="5985519"/>
            <a:ext cx="1354858" cy="523220"/>
          </a:xfrm>
          <a:prstGeom prst="rect">
            <a:avLst/>
          </a:prstGeom>
          <a:noFill/>
        </p:spPr>
        <p:txBody>
          <a:bodyPr wrap="none" rtlCol="0">
            <a:spAutoFit/>
          </a:bodyPr>
          <a:lstStyle/>
          <a:p>
            <a:r>
              <a:rPr lang="en-US" sz="2800" b="1" dirty="0">
                <a:ln>
                  <a:solidFill>
                    <a:srgbClr val="FEBB48"/>
                  </a:solidFill>
                </a:ln>
                <a:solidFill>
                  <a:schemeClr val="tx2"/>
                </a:solidFill>
                <a:latin typeface="+mj-lt"/>
              </a:rPr>
              <a:t>SUNNY</a:t>
            </a:r>
          </a:p>
        </p:txBody>
      </p:sp>
      <p:sp>
        <p:nvSpPr>
          <p:cNvPr id="32" name="TextBox 31"/>
          <p:cNvSpPr txBox="1"/>
          <p:nvPr/>
        </p:nvSpPr>
        <p:spPr>
          <a:xfrm>
            <a:off x="10158663" y="2189935"/>
            <a:ext cx="1261884" cy="523220"/>
          </a:xfrm>
          <a:prstGeom prst="rect">
            <a:avLst/>
          </a:prstGeom>
          <a:noFill/>
        </p:spPr>
        <p:txBody>
          <a:bodyPr wrap="none" rtlCol="0">
            <a:spAutoFit/>
          </a:bodyPr>
          <a:lstStyle/>
          <a:p>
            <a:r>
              <a:rPr lang="en-US" sz="2800" b="1" dirty="0">
                <a:ln>
                  <a:solidFill>
                    <a:schemeClr val="tx2"/>
                  </a:solidFill>
                </a:ln>
                <a:solidFill>
                  <a:srgbClr val="FEBB48"/>
                </a:solidFill>
                <a:latin typeface="+mj-lt"/>
              </a:rPr>
              <a:t>SNOW</a:t>
            </a:r>
          </a:p>
        </p:txBody>
      </p:sp>
      <p:sp>
        <p:nvSpPr>
          <p:cNvPr id="33" name="TextBox 32"/>
          <p:cNvSpPr txBox="1"/>
          <p:nvPr/>
        </p:nvSpPr>
        <p:spPr>
          <a:xfrm>
            <a:off x="399936" y="1523033"/>
            <a:ext cx="1930337" cy="523220"/>
          </a:xfrm>
          <a:prstGeom prst="rect">
            <a:avLst/>
          </a:prstGeom>
          <a:noFill/>
        </p:spPr>
        <p:txBody>
          <a:bodyPr wrap="none" rtlCol="0">
            <a:spAutoFit/>
          </a:bodyPr>
          <a:lstStyle/>
          <a:p>
            <a:r>
              <a:rPr lang="en-US" sz="2800" b="1" dirty="0">
                <a:ln>
                  <a:solidFill>
                    <a:srgbClr val="FEBB48"/>
                  </a:solidFill>
                </a:ln>
                <a:solidFill>
                  <a:schemeClr val="bg1"/>
                </a:solidFill>
                <a:latin typeface="+mj-lt"/>
              </a:rPr>
              <a:t>TORNADO</a:t>
            </a:r>
          </a:p>
        </p:txBody>
      </p:sp>
      <p:grpSp>
        <p:nvGrpSpPr>
          <p:cNvPr id="21" name="Group 20"/>
          <p:cNvGrpSpPr/>
          <p:nvPr/>
        </p:nvGrpSpPr>
        <p:grpSpPr>
          <a:xfrm>
            <a:off x="419028" y="2423186"/>
            <a:ext cx="4517687" cy="2046807"/>
            <a:chOff x="310800" y="2477273"/>
            <a:chExt cx="4572000" cy="2051326"/>
          </a:xfrm>
        </p:grpSpPr>
        <p:pic>
          <p:nvPicPr>
            <p:cNvPr id="1026" name="Picture 2" descr="http://cdn.theatlantic.com/static/infocus/jpq031311/s_j01_RTR2JTX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800" y="2477273"/>
              <a:ext cx="3137135" cy="205132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0800" y="4343933"/>
              <a:ext cx="4572000" cy="184666"/>
            </a:xfrm>
            <a:prstGeom prst="rect">
              <a:avLst/>
            </a:prstGeom>
            <a:ln>
              <a:noFill/>
            </a:ln>
          </p:spPr>
          <p:txBody>
            <a:bodyPr>
              <a:spAutoFit/>
            </a:bodyPr>
            <a:lstStyle/>
            <a:p>
              <a:r>
                <a:rPr lang="en-US" sz="600" b="1" dirty="0">
                  <a:latin typeface="+mj-lt"/>
                </a:rPr>
                <a:t>THEATLANTIC.COM/INFOCUS/2011/03/JAPAN-EARTHQUAKE-AFTERMATH/100023/</a:t>
              </a:r>
            </a:p>
          </p:txBody>
        </p:sp>
        <p:sp>
          <p:nvSpPr>
            <p:cNvPr id="34" name="TextBox 33"/>
            <p:cNvSpPr txBox="1"/>
            <p:nvPr/>
          </p:nvSpPr>
          <p:spPr>
            <a:xfrm>
              <a:off x="377049" y="3858293"/>
              <a:ext cx="1728047" cy="524375"/>
            </a:xfrm>
            <a:prstGeom prst="rect">
              <a:avLst/>
            </a:prstGeom>
            <a:noFill/>
            <a:ln>
              <a:noFill/>
            </a:ln>
          </p:spPr>
          <p:txBody>
            <a:bodyPr wrap="none" rtlCol="0">
              <a:spAutoFit/>
            </a:bodyPr>
            <a:lstStyle/>
            <a:p>
              <a:r>
                <a:rPr lang="en-US" sz="2800" b="1" dirty="0">
                  <a:ln>
                    <a:solidFill>
                      <a:schemeClr val="tx2"/>
                    </a:solidFill>
                  </a:ln>
                  <a:solidFill>
                    <a:srgbClr val="FEBB48"/>
                  </a:solidFill>
                  <a:latin typeface="+mj-lt"/>
                </a:rPr>
                <a:t>TSUNAMI</a:t>
              </a:r>
            </a:p>
          </p:txBody>
        </p:sp>
      </p:grpSp>
      <p:grpSp>
        <p:nvGrpSpPr>
          <p:cNvPr id="23" name="Group 22"/>
          <p:cNvGrpSpPr/>
          <p:nvPr/>
        </p:nvGrpSpPr>
        <p:grpSpPr>
          <a:xfrm>
            <a:off x="8666857" y="5099932"/>
            <a:ext cx="3950116" cy="1565015"/>
            <a:chOff x="5345674" y="5108955"/>
            <a:chExt cx="4572000" cy="1438555"/>
          </a:xfrm>
        </p:grpSpPr>
        <p:pic>
          <p:nvPicPr>
            <p:cNvPr id="1028" name="Picture 4" descr="http://www.rnw.nl/data/files/images/lead/010310%20chili%20aardeving%20ANP-12109651_1_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9829"/>
            <a:stretch/>
          </p:blipFill>
          <p:spPr bwMode="auto">
            <a:xfrm>
              <a:off x="5345675" y="5108955"/>
              <a:ext cx="3587016" cy="143855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345674" y="6362843"/>
              <a:ext cx="4572000" cy="169744"/>
            </a:xfrm>
            <a:prstGeom prst="rect">
              <a:avLst/>
            </a:prstGeom>
            <a:ln>
              <a:noFill/>
            </a:ln>
          </p:spPr>
          <p:txBody>
            <a:bodyPr>
              <a:spAutoFit/>
            </a:bodyPr>
            <a:lstStyle/>
            <a:p>
              <a:r>
                <a:rPr lang="en-US" sz="600" b="1" dirty="0">
                  <a:latin typeface="+mj-lt"/>
                </a:rPr>
                <a:t>HTTP://WWW.RNW.NL/ENGLISH/ARTICLE/NETHERLANDS-300000-CHILEAN-EARTHQUAKE</a:t>
              </a:r>
            </a:p>
          </p:txBody>
        </p:sp>
        <p:sp>
          <p:nvSpPr>
            <p:cNvPr id="35" name="TextBox 34"/>
            <p:cNvSpPr txBox="1"/>
            <p:nvPr/>
          </p:nvSpPr>
          <p:spPr>
            <a:xfrm>
              <a:off x="5728142" y="5985527"/>
              <a:ext cx="2829811" cy="480942"/>
            </a:xfrm>
            <a:prstGeom prst="rect">
              <a:avLst/>
            </a:prstGeom>
            <a:noFill/>
            <a:ln>
              <a:noFill/>
            </a:ln>
          </p:spPr>
          <p:txBody>
            <a:bodyPr wrap="none" rtlCol="0">
              <a:spAutoFit/>
            </a:bodyPr>
            <a:lstStyle/>
            <a:p>
              <a:r>
                <a:rPr lang="en-US" sz="2800" b="1" dirty="0">
                  <a:ln>
                    <a:solidFill>
                      <a:schemeClr val="tx2"/>
                    </a:solidFill>
                  </a:ln>
                  <a:solidFill>
                    <a:srgbClr val="FEBB48"/>
                  </a:solidFill>
                  <a:latin typeface="+mj-lt"/>
                </a:rPr>
                <a:t>EARTHQUAKE</a:t>
              </a:r>
            </a:p>
          </p:txBody>
        </p:sp>
      </p:grpSp>
    </p:spTree>
    <p:extLst>
      <p:ext uri="{BB962C8B-B14F-4D97-AF65-F5344CB8AC3E}">
        <p14:creationId xmlns:p14="http://schemas.microsoft.com/office/powerpoint/2010/main" val="28299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32"/>
                                        </p:tgtEl>
                                      </p:cBhvr>
                                    </p:animEffect>
                                    <p:animScale>
                                      <p:cBhvr>
                                        <p:cTn id="7" dur="250" autoRev="1" fill="hold"/>
                                        <p:tgtEl>
                                          <p:spTgt spid="10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1"/>
                                        </p:tgtEl>
                                        <p:attrNameLst>
                                          <p:attrName>ppt_x</p:attrName>
                                        </p:attrNameLst>
                                      </p:cBhvr>
                                      <p:tavLst>
                                        <p:tav tm="0">
                                          <p:val>
                                            <p:strVal val="ppt_x"/>
                                          </p:val>
                                        </p:tav>
                                        <p:tav tm="100000">
                                          <p:val>
                                            <p:strVal val="ppt_x"/>
                                          </p:val>
                                        </p:tav>
                                      </p:tavLst>
                                    </p:anim>
                                    <p:anim calcmode="lin" valueType="num">
                                      <p:cBhvr additive="base">
                                        <p:cTn id="12" dur="500"/>
                                        <p:tgtEl>
                                          <p:spTgt spid="21"/>
                                        </p:tgtEl>
                                        <p:attrNameLst>
                                          <p:attrName>ppt_y</p:attrName>
                                        </p:attrNameLst>
                                      </p:cBhvr>
                                      <p:tavLst>
                                        <p:tav tm="0">
                                          <p:val>
                                            <p:strVal val="ppt_y"/>
                                          </p:val>
                                        </p:tav>
                                        <p:tav tm="100000">
                                          <p:val>
                                            <p:strVal val="1+ppt_h/2"/>
                                          </p:val>
                                        </p:tav>
                                      </p:tavLst>
                                    </p:anim>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038"/>
                                        </p:tgtEl>
                                      </p:cBhvr>
                                    </p:animEffect>
                                    <p:animScale>
                                      <p:cBhvr>
                                        <p:cTn id="18" dur="250" autoRev="1" fill="hold"/>
                                        <p:tgtEl>
                                          <p:spTgt spid="103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034"/>
                                        </p:tgtEl>
                                      </p:cBhvr>
                                    </p:animEffect>
                                    <p:animScale>
                                      <p:cBhvr>
                                        <p:cTn id="23" dur="250" autoRev="1" fill="hold"/>
                                        <p:tgtEl>
                                          <p:spTgt spid="1034"/>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30"/>
                                        </p:tgtEl>
                                      </p:cBhvr>
                                    </p:animEffect>
                                    <p:animScale>
                                      <p:cBhvr>
                                        <p:cTn id="26" dur="250" autoRev="1" fill="hold"/>
                                        <p:tgtEl>
                                          <p:spTgt spid="3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040"/>
                                        </p:tgtEl>
                                      </p:cBhvr>
                                    </p:animEffect>
                                    <p:animScale>
                                      <p:cBhvr>
                                        <p:cTn id="31" dur="250" autoRev="1" fill="hold"/>
                                        <p:tgtEl>
                                          <p:spTgt spid="104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036"/>
                                        </p:tgtEl>
                                      </p:cBhvr>
                                    </p:animEffect>
                                    <p:animScale>
                                      <p:cBhvr>
                                        <p:cTn id="36" dur="250" autoRev="1" fill="hold"/>
                                        <p:tgtEl>
                                          <p:spTgt spid="103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22"/>
                                        </p:tgtEl>
                                        <p:attrNameLst>
                                          <p:attrName>ppt_x</p:attrName>
                                        </p:attrNameLst>
                                      </p:cBhvr>
                                      <p:tavLst>
                                        <p:tav tm="0">
                                          <p:val>
                                            <p:strVal val="ppt_x"/>
                                          </p:val>
                                        </p:tav>
                                        <p:tav tm="100000">
                                          <p:val>
                                            <p:strVal val="ppt_x"/>
                                          </p:val>
                                        </p:tav>
                                      </p:tavLst>
                                    </p:anim>
                                    <p:anim calcmode="lin" valueType="num">
                                      <p:cBhvr additive="base">
                                        <p:cTn id="41" dur="500"/>
                                        <p:tgtEl>
                                          <p:spTgt spid="22"/>
                                        </p:tgtEl>
                                        <p:attrNameLst>
                                          <p:attrName>ppt_y</p:attrName>
                                        </p:attrNameLst>
                                      </p:cBhvr>
                                      <p:tavLst>
                                        <p:tav tm="0">
                                          <p:val>
                                            <p:strVal val="ppt_y"/>
                                          </p:val>
                                        </p:tav>
                                        <p:tav tm="100000">
                                          <p:val>
                                            <p:strVal val="1+ppt_h/2"/>
                                          </p:val>
                                        </p:tav>
                                      </p:tavLst>
                                    </p:anim>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23"/>
                                        </p:tgtEl>
                                        <p:attrNameLst>
                                          <p:attrName>ppt_x</p:attrName>
                                        </p:attrNameLst>
                                      </p:cBhvr>
                                      <p:tavLst>
                                        <p:tav tm="0">
                                          <p:val>
                                            <p:strVal val="ppt_x"/>
                                          </p:val>
                                        </p:tav>
                                        <p:tav tm="100000">
                                          <p:val>
                                            <p:strVal val="ppt_x"/>
                                          </p:val>
                                        </p:tav>
                                      </p:tavLst>
                                    </p:anim>
                                    <p:anim calcmode="lin" valueType="num">
                                      <p:cBhvr additive="base">
                                        <p:cTn id="47" dur="500"/>
                                        <p:tgtEl>
                                          <p:spTgt spid="23"/>
                                        </p:tgtEl>
                                        <p:attrNameLst>
                                          <p:attrName>ppt_y</p:attrName>
                                        </p:attrNameLst>
                                      </p:cBhvr>
                                      <p:tavLst>
                                        <p:tav tm="0">
                                          <p:val>
                                            <p:strVal val="ppt_y"/>
                                          </p:val>
                                        </p:tav>
                                        <p:tav tm="100000">
                                          <p:val>
                                            <p:strVal val="1+ppt_h/2"/>
                                          </p:val>
                                        </p:tav>
                                      </p:tavLst>
                                    </p:anim>
                                    <p:set>
                                      <p:cBhvr>
                                        <p:cTn id="4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0" descr="hurricane named Fran"/>
          <p:cNvPicPr>
            <a:picLocks noChangeAspect="1" noChangeArrowheads="1"/>
          </p:cNvPicPr>
          <p:nvPr/>
        </p:nvPicPr>
        <p:blipFill rotWithShape="1">
          <a:blip r:embed="rId3">
            <a:extLst>
              <a:ext uri="{28A0092B-C50C-407E-A947-70E740481C1C}">
                <a14:useLocalDpi xmlns:a14="http://schemas.microsoft.com/office/drawing/2010/main" val="0"/>
              </a:ext>
            </a:extLst>
          </a:blip>
          <a:srcRect l="15571" r="14193" b="3"/>
          <a:stretch/>
        </p:blipFill>
        <p:spPr bwMode="auto">
          <a:xfrm>
            <a:off x="20" y="10"/>
            <a:ext cx="2970445" cy="3383269"/>
          </a:xfrm>
          <a:prstGeom prst="rect">
            <a:avLst/>
          </a:prstGeom>
          <a:extLst>
            <a:ext uri="{909E8E84-426E-40DD-AFC4-6F175D3DCCD1}">
              <a14:hiddenFill xmlns:a14="http://schemas.microsoft.com/office/drawing/2010/main">
                <a:solidFill>
                  <a:srgbClr val="FFFFFF"/>
                </a:solidFill>
              </a14:hiddenFill>
            </a:ext>
          </a:extLst>
        </p:spPr>
      </p:pic>
      <p:pic>
        <p:nvPicPr>
          <p:cNvPr id="4" name="Picture 14" descr="http://2.bp.blogspot.com/-kPZHb208n9w/T_qdfM9YwUI/AAAAAAAAAMk/JEM_4wXwn-M/s1600/3392120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50" r="4" b="4"/>
          <a:stretch/>
        </p:blipFill>
        <p:spPr bwMode="auto">
          <a:xfrm>
            <a:off x="3072956" y="10"/>
            <a:ext cx="2970465" cy="3383268"/>
          </a:xfrm>
          <a:prstGeom prst="rect">
            <a:avLst/>
          </a:prstGeom>
          <a:extLst>
            <a:ext uri="{909E8E84-426E-40DD-AFC4-6F175D3DCCD1}">
              <a14:hiddenFill xmlns:a14="http://schemas.microsoft.com/office/drawing/2010/main">
                <a:solidFill>
                  <a:srgbClr val="FFFFFF"/>
                </a:solidFill>
              </a14:hiddenFill>
            </a:ext>
          </a:extLst>
        </p:spPr>
      </p:pic>
      <p:pic>
        <p:nvPicPr>
          <p:cNvPr id="8" name="Picture 12" descr="http://upload.wikimedia.org/wikipedia/commons/b/b2/UK_snow_February_2,_2009_img0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049" r="6539"/>
          <a:stretch/>
        </p:blipFill>
        <p:spPr bwMode="auto">
          <a:xfrm>
            <a:off x="6176924" y="-1"/>
            <a:ext cx="2971800" cy="3383268"/>
          </a:xfrm>
          <a:prstGeom prst="rect">
            <a:avLst/>
          </a:prstGeom>
          <a:extLst>
            <a:ext uri="{909E8E84-426E-40DD-AFC4-6F175D3DCCD1}">
              <a14:hiddenFill xmlns:a14="http://schemas.microsoft.com/office/drawing/2010/main">
                <a:solidFill>
                  <a:srgbClr val="FFFFFF"/>
                </a:solidFill>
              </a14:hiddenFill>
            </a:ext>
          </a:extLst>
        </p:spPr>
      </p:pic>
      <p:pic>
        <p:nvPicPr>
          <p:cNvPr id="6" name="Picture 8" descr="http://www.earthtimes.org/newsimage/devastating-start-us-tornado-season-warning_83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22" r="16844" b="-3"/>
          <a:stretch/>
        </p:blipFill>
        <p:spPr bwMode="auto">
          <a:xfrm>
            <a:off x="9220200" y="10"/>
            <a:ext cx="2971800" cy="3383268"/>
          </a:xfrm>
          <a:prstGeom prst="rect">
            <a:avLst/>
          </a:prstGeom>
          <a:extLst>
            <a:ext uri="{909E8E84-426E-40DD-AFC4-6F175D3DCCD1}">
              <a14:hiddenFill xmlns:a14="http://schemas.microsoft.com/office/drawing/2010/main">
                <a:solidFill>
                  <a:srgbClr val="FFFFFF"/>
                </a:solidFill>
              </a14:hiddenFill>
            </a:ext>
          </a:extLst>
        </p:spPr>
      </p:pic>
      <p:pic>
        <p:nvPicPr>
          <p:cNvPr id="7" name="Picture 16" descr="http://nowiknow.com/wp-content/uploads/2012/06/rain.jpeg"/>
          <p:cNvPicPr>
            <a:picLocks noChangeAspect="1" noChangeArrowheads="1"/>
          </p:cNvPicPr>
          <p:nvPr/>
        </p:nvPicPr>
        <p:blipFill rotWithShape="1">
          <a:blip r:embed="rId7">
            <a:extLst>
              <a:ext uri="{28A0092B-C50C-407E-A947-70E740481C1C}">
                <a14:useLocalDpi xmlns:a14="http://schemas.microsoft.com/office/drawing/2010/main" val="0"/>
              </a:ext>
            </a:extLst>
          </a:blip>
          <a:srcRect t="9440" r="-1" b="9439"/>
          <a:stretch/>
        </p:blipFill>
        <p:spPr bwMode="auto">
          <a:xfrm>
            <a:off x="-1018" y="3474720"/>
            <a:ext cx="6044438" cy="3383280"/>
          </a:xfrm>
          <a:prstGeom prst="rect">
            <a:avLst/>
          </a:prstGeom>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84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176924" y="4359461"/>
            <a:ext cx="6012405" cy="1860363"/>
          </a:xfrm>
        </p:spPr>
        <p:txBody>
          <a:bodyPr>
            <a:noAutofit/>
          </a:bodyPr>
          <a:lstStyle/>
          <a:p>
            <a:pPr algn="ctr"/>
            <a:r>
              <a:rPr lang="en-US" sz="3600" dirty="0">
                <a:ln w="22225">
                  <a:noFill/>
                  <a:prstDash val="solid"/>
                </a:ln>
                <a:solidFill>
                  <a:srgbClr val="FFFFFF"/>
                </a:solidFill>
              </a:rPr>
              <a:t>Which one of these </a:t>
            </a:r>
            <a:br>
              <a:rPr lang="en-US" sz="3600" dirty="0">
                <a:ln w="22225">
                  <a:noFill/>
                  <a:prstDash val="solid"/>
                </a:ln>
                <a:solidFill>
                  <a:srgbClr val="FFFFFF"/>
                </a:solidFill>
              </a:rPr>
            </a:br>
            <a:r>
              <a:rPr lang="en-US" sz="3600" dirty="0">
                <a:ln w="22225">
                  <a:noFill/>
                  <a:prstDash val="solid"/>
                </a:ln>
                <a:solidFill>
                  <a:srgbClr val="FFFFFF"/>
                </a:solidFill>
              </a:rPr>
              <a:t>do we NOT see </a:t>
            </a:r>
            <a:br>
              <a:rPr lang="en-US" sz="3600" dirty="0">
                <a:ln w="22225">
                  <a:noFill/>
                  <a:prstDash val="solid"/>
                </a:ln>
                <a:solidFill>
                  <a:srgbClr val="FFFFFF"/>
                </a:solidFill>
              </a:rPr>
            </a:br>
            <a:r>
              <a:rPr lang="en-US" sz="3600" dirty="0">
                <a:ln w="22225">
                  <a:noFill/>
                  <a:prstDash val="solid"/>
                </a:ln>
                <a:solidFill>
                  <a:srgbClr val="FFFFFF"/>
                </a:solidFill>
              </a:rPr>
              <a:t>in Idaho? </a:t>
            </a:r>
            <a:br>
              <a:rPr lang="en-US" sz="3600" dirty="0">
                <a:ln w="22225">
                  <a:noFill/>
                  <a:prstDash val="solid"/>
                </a:ln>
                <a:solidFill>
                  <a:srgbClr val="FFFFFF"/>
                </a:solidFill>
              </a:rPr>
            </a:br>
            <a:br>
              <a:rPr lang="en-US" sz="3600" dirty="0">
                <a:ln w="22225">
                  <a:noFill/>
                  <a:prstDash val="solid"/>
                </a:ln>
                <a:solidFill>
                  <a:srgbClr val="FFFFFF"/>
                </a:solidFill>
              </a:rPr>
            </a:br>
            <a:r>
              <a:rPr lang="en-US" sz="3600" dirty="0">
                <a:ln w="22225">
                  <a:noFill/>
                  <a:prstDash val="solid"/>
                </a:ln>
                <a:solidFill>
                  <a:srgbClr val="FFFFFF"/>
                </a:solidFill>
              </a:rPr>
              <a:t> WHY?</a:t>
            </a:r>
          </a:p>
        </p:txBody>
      </p:sp>
      <p:sp>
        <p:nvSpPr>
          <p:cNvPr id="10" name="TextBox 9"/>
          <p:cNvSpPr txBox="1"/>
          <p:nvPr/>
        </p:nvSpPr>
        <p:spPr>
          <a:xfrm>
            <a:off x="9220200" y="3044952"/>
            <a:ext cx="2971800" cy="338326"/>
          </a:xfrm>
          <a:prstGeom prst="rect">
            <a:avLst/>
          </a:prstGeom>
          <a:solidFill>
            <a:srgbClr val="000000">
              <a:alpha val="50000"/>
            </a:srgbClr>
          </a:solidFill>
          <a:ln>
            <a:noFill/>
          </a:ln>
        </p:spPr>
        <p:txBody>
          <a:bodyPr wrap="square" rtlCol="0">
            <a:noAutofit/>
          </a:bodyPr>
          <a:lstStyle/>
          <a:p>
            <a:pPr algn="ctr">
              <a:spcAft>
                <a:spcPts val="600"/>
              </a:spcAft>
            </a:pPr>
            <a:r>
              <a:rPr lang="en-US" sz="1300" dirty="0">
                <a:ln>
                  <a:solidFill>
                    <a:srgbClr val="FEBB48"/>
                  </a:solidFill>
                </a:ln>
                <a:solidFill>
                  <a:srgbClr val="FFFFFF"/>
                </a:solidFill>
              </a:rPr>
              <a:t>Tornado</a:t>
            </a:r>
          </a:p>
        </p:txBody>
      </p:sp>
      <p:sp>
        <p:nvSpPr>
          <p:cNvPr id="11" name="TextBox 10"/>
          <p:cNvSpPr txBox="1"/>
          <p:nvPr/>
        </p:nvSpPr>
        <p:spPr>
          <a:xfrm>
            <a:off x="6145909" y="3044952"/>
            <a:ext cx="2971800" cy="338326"/>
          </a:xfrm>
          <a:prstGeom prst="rect">
            <a:avLst/>
          </a:prstGeom>
          <a:solidFill>
            <a:srgbClr val="000000">
              <a:alpha val="50000"/>
            </a:srgbClr>
          </a:solidFill>
          <a:ln>
            <a:noFill/>
          </a:ln>
        </p:spPr>
        <p:txBody>
          <a:bodyPr wrap="square" rtlCol="0">
            <a:noAutofit/>
          </a:bodyPr>
          <a:lstStyle/>
          <a:p>
            <a:pPr algn="ctr">
              <a:spcAft>
                <a:spcPts val="600"/>
              </a:spcAft>
            </a:pPr>
            <a:r>
              <a:rPr lang="en-US" sz="1300" dirty="0">
                <a:ln>
                  <a:solidFill>
                    <a:schemeClr val="tx2"/>
                  </a:solidFill>
                </a:ln>
                <a:solidFill>
                  <a:srgbClr val="FFFFFF"/>
                </a:solidFill>
              </a:rPr>
              <a:t>Snow</a:t>
            </a:r>
          </a:p>
        </p:txBody>
      </p:sp>
      <p:sp>
        <p:nvSpPr>
          <p:cNvPr id="12" name="TextBox 11"/>
          <p:cNvSpPr txBox="1"/>
          <p:nvPr/>
        </p:nvSpPr>
        <p:spPr>
          <a:xfrm>
            <a:off x="-1018" y="6519672"/>
            <a:ext cx="6044438" cy="338328"/>
          </a:xfrm>
          <a:prstGeom prst="rect">
            <a:avLst/>
          </a:prstGeom>
          <a:solidFill>
            <a:srgbClr val="000000">
              <a:alpha val="50000"/>
            </a:srgbClr>
          </a:solidFill>
          <a:ln>
            <a:noFill/>
          </a:ln>
        </p:spPr>
        <p:txBody>
          <a:bodyPr wrap="square" rtlCol="0">
            <a:noAutofit/>
          </a:bodyPr>
          <a:lstStyle/>
          <a:p>
            <a:pPr algn="ctr">
              <a:spcAft>
                <a:spcPts val="600"/>
              </a:spcAft>
            </a:pPr>
            <a:r>
              <a:rPr lang="en-US" sz="1300" dirty="0">
                <a:ln>
                  <a:solidFill>
                    <a:schemeClr val="tx2"/>
                  </a:solidFill>
                </a:ln>
                <a:solidFill>
                  <a:srgbClr val="FFFFFF"/>
                </a:solidFill>
              </a:rPr>
              <a:t>Rain</a:t>
            </a:r>
          </a:p>
        </p:txBody>
      </p:sp>
      <p:sp>
        <p:nvSpPr>
          <p:cNvPr id="14" name="Rectangle 13"/>
          <p:cNvSpPr/>
          <p:nvPr/>
        </p:nvSpPr>
        <p:spPr>
          <a:xfrm>
            <a:off x="3072956" y="3044952"/>
            <a:ext cx="2970465" cy="338326"/>
          </a:xfrm>
          <a:prstGeom prst="rect">
            <a:avLst/>
          </a:prstGeom>
          <a:solidFill>
            <a:srgbClr val="000000">
              <a:alpha val="50000"/>
            </a:srgbClr>
          </a:solidFill>
          <a:ln>
            <a:noFill/>
          </a:ln>
        </p:spPr>
        <p:txBody>
          <a:bodyPr wrap="square">
            <a:noAutofit/>
          </a:bodyPr>
          <a:lstStyle/>
          <a:p>
            <a:pPr algn="ctr">
              <a:spcAft>
                <a:spcPts val="600"/>
              </a:spcAft>
            </a:pPr>
            <a:r>
              <a:rPr lang="en-US" sz="1300" dirty="0">
                <a:ln>
                  <a:solidFill>
                    <a:srgbClr val="FFC000"/>
                  </a:solidFill>
                </a:ln>
                <a:solidFill>
                  <a:srgbClr val="FFFFFF"/>
                </a:solidFill>
              </a:rPr>
              <a:t>Sunny</a:t>
            </a:r>
          </a:p>
        </p:txBody>
      </p:sp>
      <p:sp>
        <p:nvSpPr>
          <p:cNvPr id="15" name="TextBox 14"/>
          <p:cNvSpPr txBox="1"/>
          <p:nvPr/>
        </p:nvSpPr>
        <p:spPr>
          <a:xfrm>
            <a:off x="20" y="3044953"/>
            <a:ext cx="2970445" cy="338326"/>
          </a:xfrm>
          <a:prstGeom prst="rect">
            <a:avLst/>
          </a:prstGeom>
          <a:solidFill>
            <a:srgbClr val="000000">
              <a:alpha val="50000"/>
            </a:srgbClr>
          </a:solidFill>
          <a:ln>
            <a:noFill/>
          </a:ln>
        </p:spPr>
        <p:txBody>
          <a:bodyPr wrap="square" rtlCol="0">
            <a:noAutofit/>
          </a:bodyPr>
          <a:lstStyle/>
          <a:p>
            <a:pPr algn="ctr">
              <a:spcAft>
                <a:spcPts val="600"/>
              </a:spcAft>
            </a:pPr>
            <a:r>
              <a:rPr lang="en-US" sz="1300" dirty="0">
                <a:ln>
                  <a:solidFill>
                    <a:schemeClr val="tx2"/>
                  </a:solidFill>
                </a:ln>
                <a:solidFill>
                  <a:srgbClr val="FFFFFF"/>
                </a:solidFill>
              </a:rPr>
              <a:t>Hurricane</a:t>
            </a:r>
          </a:p>
        </p:txBody>
      </p:sp>
    </p:spTree>
    <p:extLst>
      <p:ext uri="{BB962C8B-B14F-4D97-AF65-F5344CB8AC3E}">
        <p14:creationId xmlns:p14="http://schemas.microsoft.com/office/powerpoint/2010/main" val="21092603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593;p49">
            <a:extLst>
              <a:ext uri="{FF2B5EF4-FFF2-40B4-BE49-F238E27FC236}">
                <a16:creationId xmlns:a16="http://schemas.microsoft.com/office/drawing/2014/main" id="{86802258-95EE-49DD-B78A-DD8FFBCD7208}"/>
              </a:ext>
            </a:extLst>
          </p:cNvPr>
          <p:cNvPicPr preferRelativeResize="0">
            <a:picLocks noGrp="1"/>
          </p:cNvPicPr>
          <p:nvPr>
            <p:ph sz="half" idx="1"/>
          </p:nvPr>
        </p:nvPicPr>
        <p:blipFill rotWithShape="1">
          <a:blip r:embed="rId3"/>
          <a:srcRect t="5983" b="5985"/>
          <a:stretch/>
        </p:blipFill>
        <p:spPr>
          <a:xfrm>
            <a:off x="20" y="10"/>
            <a:ext cx="6095980" cy="6857990"/>
          </a:xfrm>
          <a:prstGeom prst="rect">
            <a:avLst/>
          </a:prstGeom>
        </p:spPr>
      </p:pic>
      <p:pic>
        <p:nvPicPr>
          <p:cNvPr id="7" name="Picture 6">
            <a:extLst>
              <a:ext uri="{FF2B5EF4-FFF2-40B4-BE49-F238E27FC236}">
                <a16:creationId xmlns:a16="http://schemas.microsoft.com/office/drawing/2014/main" id="{5E590BC4-C47D-4295-A2FC-C7F25CC8C364}"/>
              </a:ext>
            </a:extLst>
          </p:cNvPr>
          <p:cNvPicPr>
            <a:picLocks noChangeAspect="1"/>
          </p:cNvPicPr>
          <p:nvPr/>
        </p:nvPicPr>
        <p:blipFill rotWithShape="1">
          <a:blip r:embed="rId4"/>
          <a:srcRect l="1138" t="20713" r="20145" b="13093"/>
          <a:stretch/>
        </p:blipFill>
        <p:spPr>
          <a:xfrm>
            <a:off x="6096000" y="10"/>
            <a:ext cx="6096000" cy="6857990"/>
          </a:xfrm>
          <a:prstGeom prst="rect">
            <a:avLst/>
          </a:prstGeom>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532CF2D-2FE0-4E28-9AB8-BC1592ED909B}"/>
              </a:ext>
            </a:extLst>
          </p:cNvPr>
          <p:cNvSpPr>
            <a:spLocks noGrp="1"/>
          </p:cNvSpPr>
          <p:nvPr>
            <p:ph type="title"/>
          </p:nvPr>
        </p:nvSpPr>
        <p:spPr>
          <a:xfrm>
            <a:off x="3537281" y="2761554"/>
            <a:ext cx="4379495" cy="1345720"/>
          </a:xfrm>
          <a:noFill/>
        </p:spPr>
        <p:txBody>
          <a:bodyPr vert="horz" lIns="91440" tIns="45720" rIns="91440" bIns="45720" rtlCol="0" anchor="ctr">
            <a:normAutofit fontScale="90000"/>
          </a:bodyPr>
          <a:lstStyle/>
          <a:p>
            <a:pPr algn="ctr"/>
            <a:r>
              <a:rPr lang="en-US" sz="4900" kern="1200" dirty="0">
                <a:solidFill>
                  <a:srgbClr val="080808"/>
                </a:solidFill>
              </a:rPr>
              <a:t>Tornadoes </a:t>
            </a:r>
            <a:br>
              <a:rPr lang="en-US" sz="4900" kern="1200" dirty="0">
                <a:solidFill>
                  <a:srgbClr val="080808"/>
                </a:solidFill>
              </a:rPr>
            </a:br>
            <a:r>
              <a:rPr lang="en-US" sz="4900" kern="1200" dirty="0">
                <a:solidFill>
                  <a:srgbClr val="080808"/>
                </a:solidFill>
              </a:rPr>
              <a:t>in Idaho</a:t>
            </a:r>
            <a:br>
              <a:rPr lang="en-US" sz="2800" kern="1200" dirty="0">
                <a:solidFill>
                  <a:srgbClr val="080808"/>
                </a:solidFill>
              </a:rPr>
            </a:br>
            <a:r>
              <a:rPr lang="en-US" sz="2400" kern="1200" dirty="0">
                <a:solidFill>
                  <a:srgbClr val="080808"/>
                </a:solidFill>
              </a:rPr>
              <a:t>1950 - 2014</a:t>
            </a:r>
          </a:p>
        </p:txBody>
      </p:sp>
      <p:sp>
        <p:nvSpPr>
          <p:cNvPr id="8" name="TextBox 7">
            <a:extLst>
              <a:ext uri="{FF2B5EF4-FFF2-40B4-BE49-F238E27FC236}">
                <a16:creationId xmlns:a16="http://schemas.microsoft.com/office/drawing/2014/main" id="{C1EB647F-C313-4CFB-9ED3-6D9AC7A7B899}"/>
              </a:ext>
            </a:extLst>
          </p:cNvPr>
          <p:cNvSpPr txBox="1"/>
          <p:nvPr/>
        </p:nvSpPr>
        <p:spPr>
          <a:xfrm>
            <a:off x="8480484" y="5621152"/>
            <a:ext cx="3711516" cy="769441"/>
          </a:xfrm>
          <a:prstGeom prst="rect">
            <a:avLst/>
          </a:prstGeom>
          <a:solidFill>
            <a:schemeClr val="bg1"/>
          </a:solidFill>
        </p:spPr>
        <p:txBody>
          <a:bodyPr wrap="square" rtlCol="0">
            <a:spAutoFit/>
          </a:bodyPr>
          <a:lstStyle/>
          <a:p>
            <a:r>
              <a:rPr lang="en-US" sz="2400" b="1" spc="98" dirty="0">
                <a:latin typeface="+mj-lt"/>
              </a:rPr>
              <a:t>MOUNTAIN HOME, ID</a:t>
            </a:r>
          </a:p>
          <a:p>
            <a:r>
              <a:rPr lang="en-US" sz="2000" spc="60" dirty="0">
                <a:latin typeface="+mj-lt"/>
              </a:rPr>
              <a:t>May 27, 2019</a:t>
            </a:r>
          </a:p>
        </p:txBody>
      </p:sp>
    </p:spTree>
    <p:extLst>
      <p:ext uri="{BB962C8B-B14F-4D97-AF65-F5344CB8AC3E}">
        <p14:creationId xmlns:p14="http://schemas.microsoft.com/office/powerpoint/2010/main" val="241708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4" descr="http://2.bp.blogspot.com/-kPZHb208n9w/T_qdfM9YwUI/AAAAAAAAAMk/JEM_4wXwn-M/s1600/339212031.jpg">
            <a:extLst>
              <a:ext uri="{FF2B5EF4-FFF2-40B4-BE49-F238E27FC236}">
                <a16:creationId xmlns:a16="http://schemas.microsoft.com/office/drawing/2014/main" id="{E31A1DCA-833E-4909-A902-0D7973DC51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0" r="6" b="6"/>
          <a:stretch/>
        </p:blipFill>
        <p:spPr bwMode="auto">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a:extLst>
            <a:ext uri="{909E8E84-426E-40DD-AFC4-6F175D3DCCD1}">
              <a14:hiddenFill xmlns:a14="http://schemas.microsoft.com/office/drawing/2010/main">
                <a:solidFill>
                  <a:srgbClr val="FFFFFF"/>
                </a:solidFill>
              </a14:hiddenFill>
            </a:ext>
          </a:extLst>
        </p:spPr>
      </p:pic>
      <p:pic>
        <p:nvPicPr>
          <p:cNvPr id="38" name="Picture 16" descr="http://nowiknow.com/wp-content/uploads/2012/06/rain.jpeg">
            <a:extLst>
              <a:ext uri="{FF2B5EF4-FFF2-40B4-BE49-F238E27FC236}">
                <a16:creationId xmlns:a16="http://schemas.microsoft.com/office/drawing/2014/main" id="{B8578EA4-34E0-4B2B-B76F-81920BF2EF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621" r="-3" b="-3"/>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extLst>
            <a:ext uri="{909E8E84-426E-40DD-AFC4-6F175D3DCCD1}">
              <a14:hiddenFill xmlns:a14="http://schemas.microsoft.com/office/drawing/2010/main">
                <a:solidFill>
                  <a:srgbClr val="FFFFFF"/>
                </a:solidFill>
              </a14:hiddenFill>
            </a:ext>
          </a:extLst>
        </p:spPr>
      </p:pic>
      <p:pic>
        <p:nvPicPr>
          <p:cNvPr id="36" name="Picture 12" descr="http://upload.wikimedia.org/wikipedia/commons/b/b2/UK_snow_February_2,_2009_img008.jpg">
            <a:extLst>
              <a:ext uri="{FF2B5EF4-FFF2-40B4-BE49-F238E27FC236}">
                <a16:creationId xmlns:a16="http://schemas.microsoft.com/office/drawing/2014/main" id="{4D63657F-8A7A-4B65-8B26-9E0B64EE04E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3"/>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extLst>
            <a:ext uri="{909E8E84-426E-40DD-AFC4-6F175D3DCCD1}">
              <a14:hiddenFill xmlns:a14="http://schemas.microsoft.com/office/drawing/2010/main">
                <a:solidFill>
                  <a:srgbClr val="FFFFFF"/>
                </a:solidFill>
              </a14:hiddenFill>
            </a:ext>
          </a:extLst>
        </p:spPr>
      </p:pic>
      <p:pic>
        <p:nvPicPr>
          <p:cNvPr id="37" name="Picture 8" descr="http://www.earthtimes.org/newsimage/devastating-start-us-tornado-season-warning_8312.jpg">
            <a:extLst>
              <a:ext uri="{FF2B5EF4-FFF2-40B4-BE49-F238E27FC236}">
                <a16:creationId xmlns:a16="http://schemas.microsoft.com/office/drawing/2014/main" id="{3B0CF850-90CD-4219-AFB9-E49EFA76AB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42" r="-2" b="-2"/>
          <a:stretch/>
        </p:blipFill>
        <p:spPr bwMode="auto">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a:extLst>
            <a:ext uri="{909E8E84-426E-40DD-AFC4-6F175D3DCCD1}">
              <a14:hiddenFill xmlns:a14="http://schemas.microsoft.com/office/drawing/2010/main">
                <a:solidFill>
                  <a:srgbClr val="FFFFFF"/>
                </a:solidFill>
              </a14:hiddenFill>
            </a:ext>
          </a:extLst>
        </p:spPr>
      </p:pic>
      <p:sp>
        <p:nvSpPr>
          <p:cNvPr id="47"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itle 1"/>
          <p:cNvSpPr txBox="1">
            <a:spLocks/>
          </p:cNvSpPr>
          <p:nvPr/>
        </p:nvSpPr>
        <p:spPr>
          <a:xfrm>
            <a:off x="77118" y="3429000"/>
            <a:ext cx="5373187" cy="1816768"/>
          </a:xfrm>
          <a:prstGeom prst="rect">
            <a:avLst/>
          </a:prstGeom>
        </p:spPr>
        <p:txBody>
          <a:bodyPr vert="horz" lIns="91440" tIns="45720" rIns="91440" bIns="45720" rtlCol="0" anchor="ctr"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en-US" sz="4400" b="1" kern="1200" spc="295" dirty="0">
                <a:ln w="22225">
                  <a:noFill/>
                  <a:prstDash val="solid"/>
                </a:ln>
                <a:solidFill>
                  <a:srgbClr val="FFFFFF"/>
                </a:solidFill>
              </a:rPr>
              <a:t>WEATHER</a:t>
            </a:r>
            <a:endParaRPr lang="en-US" sz="4400" b="1" spc="295" dirty="0">
              <a:ln w="22225">
                <a:noFill/>
                <a:prstDash val="solid"/>
              </a:ln>
              <a:solidFill>
                <a:srgbClr val="FFFFFF"/>
              </a:solidFill>
            </a:endParaRPr>
          </a:p>
          <a:p>
            <a:pPr>
              <a:spcAft>
                <a:spcPts val="600"/>
              </a:spcAft>
            </a:pPr>
            <a:r>
              <a:rPr lang="en-US" sz="3200" b="1" kern="1200" dirty="0">
                <a:ln w="22225">
                  <a:noFill/>
                  <a:prstDash val="solid"/>
                </a:ln>
                <a:solidFill>
                  <a:srgbClr val="FFFFFF"/>
                </a:solidFill>
              </a:rPr>
              <a:t>The current conditions in the atmosphere.</a:t>
            </a:r>
          </a:p>
        </p:txBody>
      </p:sp>
      <p:pic>
        <p:nvPicPr>
          <p:cNvPr id="24" name="Picture 10" descr="hurricane named Fran">
            <a:extLst>
              <a:ext uri="{FF2B5EF4-FFF2-40B4-BE49-F238E27FC236}">
                <a16:creationId xmlns:a16="http://schemas.microsoft.com/office/drawing/2014/main" id="{952EF1D8-62F3-4A09-8AE9-DD54C516EA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43" r="2" b="6679"/>
          <a:stretch/>
        </p:blipFill>
        <p:spPr bwMode="auto">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8372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936-4EED-47E4-836A-24AC44749A56}"/>
              </a:ext>
            </a:extLst>
          </p:cNvPr>
          <p:cNvSpPr>
            <a:spLocks noGrp="1"/>
          </p:cNvSpPr>
          <p:nvPr>
            <p:ph type="title"/>
          </p:nvPr>
        </p:nvSpPr>
        <p:spPr>
          <a:xfrm>
            <a:off x="4128369" y="4199021"/>
            <a:ext cx="4624200" cy="2201779"/>
          </a:xfrm>
        </p:spPr>
        <p:txBody>
          <a:bodyPr vert="horz" lIns="91440" tIns="45720" rIns="91440" bIns="45720" rtlCol="0" anchor="t">
            <a:noAutofit/>
          </a:bodyPr>
          <a:lstStyle/>
          <a:p>
            <a:pPr algn="ctr">
              <a:lnSpc>
                <a:spcPct val="100000"/>
              </a:lnSpc>
            </a:pPr>
            <a:r>
              <a:rPr lang="en-US" kern="1200" dirty="0">
                <a:solidFill>
                  <a:schemeClr val="tx1"/>
                </a:solidFill>
              </a:rPr>
              <a:t>What Creates weather?</a:t>
            </a:r>
            <a:br>
              <a:rPr lang="en-US" kern="1200" dirty="0">
                <a:solidFill>
                  <a:schemeClr val="tx1"/>
                </a:solidFill>
              </a:rPr>
            </a:br>
            <a:endParaRPr lang="en-US" kern="1200" dirty="0">
              <a:solidFill>
                <a:schemeClr val="tx1"/>
              </a:solidFill>
            </a:endParaRPr>
          </a:p>
        </p:txBody>
      </p:sp>
      <p:sp>
        <p:nvSpPr>
          <p:cNvPr id="12" name="Freeform: Shape 1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6" descr="http://nowiknow.com/wp-content/uploads/2012/06/rain.jpeg">
            <a:extLst>
              <a:ext uri="{FF2B5EF4-FFF2-40B4-BE49-F238E27FC236}">
                <a16:creationId xmlns:a16="http://schemas.microsoft.com/office/drawing/2014/main" id="{2A1C85BF-0E36-4A38-9D13-662700864E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5" r="-1" b="-1"/>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extLst>
            <a:ext uri="{909E8E84-426E-40DD-AFC4-6F175D3DCCD1}">
              <a14:hiddenFill xmlns:a14="http://schemas.microsoft.com/office/drawing/2010/main">
                <a:solidFill>
                  <a:srgbClr val="FFFFFF"/>
                </a:solidFill>
              </a14:hiddenFill>
            </a:ext>
          </a:extLst>
        </p:spPr>
      </p:pic>
      <p:pic>
        <p:nvPicPr>
          <p:cNvPr id="6" name="Picture 14" descr="http://2.bp.blogspot.com/-kPZHb208n9w/T_qdfM9YwUI/AAAAAAAAAMk/JEM_4wXwn-M/s1600/339212031.jpg">
            <a:extLst>
              <a:ext uri="{FF2B5EF4-FFF2-40B4-BE49-F238E27FC236}">
                <a16:creationId xmlns:a16="http://schemas.microsoft.com/office/drawing/2014/main" id="{8EC28CB0-6A0B-4F37-AA85-ACF2878B5D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182" r="1313"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extLst>
            <a:ext uri="{909E8E84-426E-40DD-AFC4-6F175D3DCCD1}">
              <a14:hiddenFill xmlns:a14="http://schemas.microsoft.com/office/drawing/2010/main">
                <a:solidFill>
                  <a:srgbClr val="FFFFFF"/>
                </a:solidFill>
              </a14:hiddenFill>
            </a:ext>
          </a:extLst>
        </p:spPr>
      </p:pic>
      <p:sp>
        <p:nvSpPr>
          <p:cNvPr id="29" name="Oval 1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2" descr="http://upload.wikimedia.org/wikipedia/commons/b/b2/UK_snow_February_2,_2009_img008.jpg">
            <a:extLst>
              <a:ext uri="{FF2B5EF4-FFF2-40B4-BE49-F238E27FC236}">
                <a16:creationId xmlns:a16="http://schemas.microsoft.com/office/drawing/2014/main" id="{508C930E-858B-41C3-9262-2286D327E3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005" r="2493"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extLst>
            <a:ext uri="{909E8E84-426E-40DD-AFC4-6F175D3DCCD1}">
              <a14:hiddenFill xmlns:a14="http://schemas.microsoft.com/office/drawing/2010/main">
                <a:solidFill>
                  <a:srgbClr val="FFFFFF"/>
                </a:solidFill>
              </a14:hiddenFill>
            </a:ext>
          </a:extLst>
        </p:spPr>
      </p:pic>
      <p:sp>
        <p:nvSpPr>
          <p:cNvPr id="30" name="Freeform: Shape 1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10" descr="hurricane named Fran">
            <a:extLst>
              <a:ext uri="{FF2B5EF4-FFF2-40B4-BE49-F238E27FC236}">
                <a16:creationId xmlns:a16="http://schemas.microsoft.com/office/drawing/2014/main" id="{AE60DE64-9ECD-44F3-9609-031C963808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98" r="10620" b="3"/>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extLst>
            <a:ext uri="{909E8E84-426E-40DD-AFC4-6F175D3DCCD1}">
              <a14:hiddenFill xmlns:a14="http://schemas.microsoft.com/office/drawing/2010/main">
                <a:solidFill>
                  <a:srgbClr val="FFFFFF"/>
                </a:solidFill>
              </a14:hiddenFill>
            </a:ext>
          </a:extLst>
        </p:spPr>
      </p:pic>
      <p:sp>
        <p:nvSpPr>
          <p:cNvPr id="31" name="Freeform: Shape 1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8" descr="http://www.earthtimes.org/newsimage/devastating-start-us-tornado-season-warning_8312.jpg">
            <a:extLst>
              <a:ext uri="{FF2B5EF4-FFF2-40B4-BE49-F238E27FC236}">
                <a16:creationId xmlns:a16="http://schemas.microsoft.com/office/drawing/2014/main" id="{D45BA329-902C-434D-A63B-3F47674FD38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58" r="12283"/>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47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DCCBDF-7DAC-0BBC-71A7-DC3FBA8E9DEA}"/>
              </a:ext>
            </a:extLst>
          </p:cNvPr>
          <p:cNvSpPr/>
          <p:nvPr/>
        </p:nvSpPr>
        <p:spPr>
          <a:xfrm>
            <a:off x="6096001" y="2520413"/>
            <a:ext cx="4931122" cy="184787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605E89-B64C-ED99-4745-9CEF51C23CCC}"/>
              </a:ext>
            </a:extLst>
          </p:cNvPr>
          <p:cNvSpPr/>
          <p:nvPr/>
        </p:nvSpPr>
        <p:spPr>
          <a:xfrm>
            <a:off x="0" y="0"/>
            <a:ext cx="34403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F0ED3C-FA86-83E9-3232-A9073F106844}"/>
              </a:ext>
            </a:extLst>
          </p:cNvPr>
          <p:cNvSpPr/>
          <p:nvPr/>
        </p:nvSpPr>
        <p:spPr>
          <a:xfrm>
            <a:off x="11948313" y="2520413"/>
            <a:ext cx="243687" cy="1847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56808A-4758-BC35-2D1B-3E789D66325C}"/>
              </a:ext>
            </a:extLst>
          </p:cNvPr>
          <p:cNvSpPr/>
          <p:nvPr/>
        </p:nvSpPr>
        <p:spPr>
          <a:xfrm>
            <a:off x="11657092" y="2520413"/>
            <a:ext cx="243687" cy="1847879"/>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B5812D-E2FB-E308-07B5-2BBAD2B76B48}"/>
              </a:ext>
            </a:extLst>
          </p:cNvPr>
          <p:cNvSpPr/>
          <p:nvPr/>
        </p:nvSpPr>
        <p:spPr>
          <a:xfrm>
            <a:off x="11365873" y="2520413"/>
            <a:ext cx="243687" cy="184787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FADC9CD-68B5-E5FB-95F3-8215730F5FE5}"/>
              </a:ext>
            </a:extLst>
          </p:cNvPr>
          <p:cNvSpPr/>
          <p:nvPr/>
        </p:nvSpPr>
        <p:spPr>
          <a:xfrm>
            <a:off x="11074654" y="2520413"/>
            <a:ext cx="243687" cy="184787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plus.maths.org/issue42/features/dartnell/Gas_molecules_web.jpg">
            <a:extLst>
              <a:ext uri="{FF2B5EF4-FFF2-40B4-BE49-F238E27FC236}">
                <a16:creationId xmlns:a16="http://schemas.microsoft.com/office/drawing/2014/main" id="{0F13373F-BAD6-4171-B5D9-FA223AD626CA}"/>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colorTemperature colorTemp="5775"/>
                    </a14:imgEffect>
                    <a14:imgEffect>
                      <a14:saturation sat="86000"/>
                    </a14:imgEffect>
                  </a14:imgLayer>
                </a14:imgProps>
              </a:ext>
              <a:ext uri="{28A0092B-C50C-407E-A947-70E740481C1C}">
                <a14:useLocalDpi xmlns:a14="http://schemas.microsoft.com/office/drawing/2010/main" val="0"/>
              </a:ext>
            </a:extLst>
          </a:blip>
          <a:srcRect t="276" b="1386"/>
          <a:stretch/>
        </p:blipFill>
        <p:spPr bwMode="auto">
          <a:xfrm>
            <a:off x="802654" y="696104"/>
            <a:ext cx="5536001" cy="5465791"/>
          </a:xfrm>
          <a:prstGeom prst="rect">
            <a:avLst/>
          </a:prstGeom>
          <a:noFill/>
          <a:ln w="155575" cap="sq">
            <a:solidFill>
              <a:schemeClr val="bg1"/>
            </a:solidFill>
            <a:miter lim="800000"/>
          </a:ln>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B7BE4E3E-4975-4E68-B917-1CB317812BBE}"/>
              </a:ext>
            </a:extLst>
          </p:cNvPr>
          <p:cNvSpPr txBox="1"/>
          <p:nvPr/>
        </p:nvSpPr>
        <p:spPr>
          <a:xfrm>
            <a:off x="1511356" y="1706593"/>
            <a:ext cx="3886000" cy="3154710"/>
          </a:xfrm>
          <a:prstGeom prst="rect">
            <a:avLst/>
          </a:prstGeom>
          <a:noFill/>
        </p:spPr>
        <p:txBody>
          <a:bodyPr wrap="none" rtlCol="0">
            <a:spAutoFit/>
          </a:bodyPr>
          <a:lstStyle/>
          <a:p>
            <a:r>
              <a:rPr lang="en-US" sz="19900" b="1" spc="100" dirty="0">
                <a:ln w="18000">
                  <a:solidFill>
                    <a:schemeClr val="tx2">
                      <a:lumMod val="50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AIR</a:t>
            </a:r>
          </a:p>
        </p:txBody>
      </p:sp>
      <p:sp>
        <p:nvSpPr>
          <p:cNvPr id="22" name="TextBox 21">
            <a:extLst>
              <a:ext uri="{FF2B5EF4-FFF2-40B4-BE49-F238E27FC236}">
                <a16:creationId xmlns:a16="http://schemas.microsoft.com/office/drawing/2014/main" id="{6BCAD2EE-0BA3-FB5B-CB86-21432ED4A4AD}"/>
              </a:ext>
            </a:extLst>
          </p:cNvPr>
          <p:cNvSpPr txBox="1"/>
          <p:nvPr/>
        </p:nvSpPr>
        <p:spPr>
          <a:xfrm>
            <a:off x="6432395" y="2823228"/>
            <a:ext cx="4801719" cy="1323439"/>
          </a:xfrm>
          <a:prstGeom prst="rect">
            <a:avLst/>
          </a:prstGeom>
          <a:noFill/>
        </p:spPr>
        <p:txBody>
          <a:bodyPr wrap="square">
            <a:spAutoFit/>
          </a:bodyPr>
          <a:lstStyle/>
          <a:p>
            <a:r>
              <a:rPr lang="en-US" sz="4000" b="1" dirty="0">
                <a:latin typeface="+mj-lt"/>
              </a:rPr>
              <a:t>OUR ATMOSPHERE IS MADE UP OF … </a:t>
            </a:r>
          </a:p>
        </p:txBody>
      </p:sp>
    </p:spTree>
    <p:extLst>
      <p:ext uri="{BB962C8B-B14F-4D97-AF65-F5344CB8AC3E}">
        <p14:creationId xmlns:p14="http://schemas.microsoft.com/office/powerpoint/2010/main" val="83279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WaterShed">
      <a:dk1>
        <a:sysClr val="windowText" lastClr="000000"/>
      </a:dk1>
      <a:lt1>
        <a:sysClr val="window" lastClr="FFFFFF"/>
      </a:lt1>
      <a:dk2>
        <a:srgbClr val="1F497D"/>
      </a:dk2>
      <a:lt2>
        <a:srgbClr val="EEECE1"/>
      </a:lt2>
      <a:accent1>
        <a:srgbClr val="8ED3DA"/>
      </a:accent1>
      <a:accent2>
        <a:srgbClr val="6E6F72"/>
      </a:accent2>
      <a:accent3>
        <a:srgbClr val="F26A56"/>
      </a:accent3>
      <a:accent4>
        <a:srgbClr val="90905D"/>
      </a:accent4>
      <a:accent5>
        <a:srgbClr val="595959"/>
      </a:accent5>
      <a:accent6>
        <a:srgbClr val="A5A5A5"/>
      </a:accent6>
      <a:hlink>
        <a:srgbClr val="0000FF"/>
      </a:hlink>
      <a:folHlink>
        <a:srgbClr val="800080"/>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Teal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ange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ight Teal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1424</TotalTime>
  <Words>3518</Words>
  <Application>Microsoft Office PowerPoint</Application>
  <PresentationFormat>Widescreen</PresentationFormat>
  <Paragraphs>173</Paragraphs>
  <Slides>32</Slides>
  <Notes>28</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Arial</vt:lpstr>
      <vt:lpstr>Calibri</vt:lpstr>
      <vt:lpstr>Cambria</vt:lpstr>
      <vt:lpstr>Century Gothic</vt:lpstr>
      <vt:lpstr>PT Sans</vt:lpstr>
      <vt:lpstr>Segoe UI</vt:lpstr>
      <vt:lpstr>Times New Roman</vt:lpstr>
      <vt:lpstr>Office Theme</vt:lpstr>
      <vt:lpstr>Custom Design</vt:lpstr>
      <vt:lpstr>Dark Teal Slides</vt:lpstr>
      <vt:lpstr>Orange Slides</vt:lpstr>
      <vt:lpstr>Light Teal Slides</vt:lpstr>
      <vt:lpstr>Weather Science</vt:lpstr>
      <vt:lpstr>Today we will…</vt:lpstr>
      <vt:lpstr>The Atmosphere!</vt:lpstr>
      <vt:lpstr>Which of these are NOT weather?</vt:lpstr>
      <vt:lpstr>Which one of these  do we NOT see  in Idaho?    WHY?</vt:lpstr>
      <vt:lpstr>Tornadoes  in Idaho 1950 - 2014</vt:lpstr>
      <vt:lpstr>PowerPoint Presentation</vt:lpstr>
      <vt:lpstr>What Creates weather? </vt:lpstr>
      <vt:lpstr>PowerPoint Presentation</vt:lpstr>
      <vt:lpstr>PowerPoint Presentation</vt:lpstr>
      <vt:lpstr>PowerPoint Presentation</vt:lpstr>
      <vt:lpstr>PowerPoint Presentation</vt:lpstr>
      <vt:lpstr>HOT AIR AND COLD AIR</vt:lpstr>
      <vt:lpstr>PowerPoint Presentation</vt:lpstr>
      <vt:lpstr>What’s going on in the atmosphere? </vt:lpstr>
      <vt:lpstr>Weather Notebook</vt:lpstr>
      <vt:lpstr>Time to make some weather observations!</vt:lpstr>
      <vt:lpstr>PowerPoint Presentation</vt:lpstr>
      <vt:lpstr>What were your weather observations?  Let’s compare with  the local weather forecast. </vt:lpstr>
      <vt:lpstr>Temperature  on a Weather Map</vt:lpstr>
      <vt:lpstr>Weather changes with the SEASONS!</vt:lpstr>
      <vt:lpstr>Seasons  on Graphs!</vt:lpstr>
      <vt:lpstr>PowerPoint Presentation</vt:lpstr>
      <vt:lpstr>Meteorologists are weather  and climate scientists.</vt:lpstr>
      <vt:lpstr>WHAT IS CLIMATE?</vt:lpstr>
      <vt:lpstr>PowerPoint Presentation</vt:lpstr>
      <vt:lpstr>PowerPoint Presentation</vt:lpstr>
      <vt:lpstr>PowerPoint Presentation</vt:lpstr>
      <vt:lpstr>Today we learned:</vt:lpstr>
      <vt:lpstr>Questions or Comments about what you learned today?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Science</dc:title>
  <dc:creator>Aimee Hughes</dc:creator>
  <cp:lastModifiedBy>Cindy Busche</cp:lastModifiedBy>
  <cp:revision>105</cp:revision>
  <dcterms:created xsi:type="dcterms:W3CDTF">2021-02-09T17:11:21Z</dcterms:created>
  <dcterms:modified xsi:type="dcterms:W3CDTF">2024-12-09T23:17:14Z</dcterms:modified>
</cp:coreProperties>
</file>